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activeX/activeX1.xml" ContentType="application/vnd.ms-office.activeX+xml"/>
  <Override PartName="/ppt/activeX/activeX1.bin" ContentType="application/vnd.ms-office.activeX"/>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sldIdLst>
    <p:sldId id="256" r:id="rId2"/>
    <p:sldId id="320" r:id="rId3"/>
    <p:sldId id="321" r:id="rId4"/>
    <p:sldId id="257" r:id="rId5"/>
    <p:sldId id="258" r:id="rId6"/>
    <p:sldId id="304" r:id="rId7"/>
    <p:sldId id="259" r:id="rId8"/>
    <p:sldId id="302" r:id="rId9"/>
    <p:sldId id="305" r:id="rId10"/>
    <p:sldId id="260" r:id="rId11"/>
    <p:sldId id="327" r:id="rId12"/>
    <p:sldId id="261" r:id="rId13"/>
    <p:sldId id="303" r:id="rId14"/>
    <p:sldId id="262" r:id="rId15"/>
    <p:sldId id="263" r:id="rId16"/>
    <p:sldId id="264" r:id="rId17"/>
    <p:sldId id="265" r:id="rId18"/>
    <p:sldId id="372" r:id="rId19"/>
    <p:sldId id="373" r:id="rId20"/>
    <p:sldId id="374" r:id="rId21"/>
    <p:sldId id="272" r:id="rId22"/>
    <p:sldId id="308" r:id="rId23"/>
    <p:sldId id="273" r:id="rId24"/>
    <p:sldId id="274" r:id="rId25"/>
    <p:sldId id="275" r:id="rId26"/>
    <p:sldId id="276" r:id="rId27"/>
    <p:sldId id="277" r:id="rId28"/>
    <p:sldId id="330" r:id="rId29"/>
    <p:sldId id="278" r:id="rId30"/>
    <p:sldId id="281" r:id="rId31"/>
    <p:sldId id="361" r:id="rId3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581" autoAdjust="0"/>
  </p:normalViewPr>
  <p:slideViewPr>
    <p:cSldViewPr>
      <p:cViewPr varScale="1">
        <p:scale>
          <a:sx n="68" d="100"/>
          <a:sy n="68" d="100"/>
        </p:scale>
        <p:origin x="124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角三角形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grpSp>
        <p:nvGrpSpPr>
          <p:cNvPr id="5" name="组合 15"/>
          <p:cNvGrpSpPr>
            <a:grpSpLocks/>
          </p:cNvGrpSpPr>
          <p:nvPr/>
        </p:nvGrpSpPr>
        <p:grpSpPr bwMode="auto">
          <a:xfrm>
            <a:off x="-3175" y="4953000"/>
            <a:ext cx="9147175" cy="1911350"/>
            <a:chOff x="-3765" y="4832896"/>
            <a:chExt cx="9147765" cy="2032192"/>
          </a:xfrm>
        </p:grpSpPr>
        <p:sp>
          <p:nvSpPr>
            <p:cNvPr id="6" name="任意多边形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ea typeface="宋体" charset="-122"/>
              </a:endParaRPr>
            </a:p>
          </p:txBody>
        </p:sp>
        <p:sp>
          <p:nvSpPr>
            <p:cNvPr id="7" name="任意多边形 6"/>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ea typeface="宋体" charset="-122"/>
              </a:endParaRPr>
            </a:p>
          </p:txBody>
        </p:sp>
        <p:sp>
          <p:nvSpPr>
            <p:cNvPr id="8" name="任意多边形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cxnSp>
          <p:nvCxnSpPr>
            <p:cNvPr id="10" name="直接连接符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标题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zh-CN" altLang="en-US"/>
              <a:t>单击此处编辑母版标题样式</a:t>
            </a:r>
            <a:endParaRPr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a:t>单击此处编辑母版副标题样式</a:t>
            </a:r>
            <a:endParaRPr lang="en-US"/>
          </a:p>
        </p:txBody>
      </p:sp>
      <p:sp>
        <p:nvSpPr>
          <p:cNvPr id="11" name="日期占位符 29"/>
          <p:cNvSpPr>
            <a:spLocks noGrp="1"/>
          </p:cNvSpPr>
          <p:nvPr>
            <p:ph type="dt" sz="half" idx="10"/>
          </p:nvPr>
        </p:nvSpPr>
        <p:spPr/>
        <p:txBody>
          <a:bodyPr/>
          <a:lstStyle>
            <a:lvl1pPr>
              <a:defRPr>
                <a:solidFill>
                  <a:srgbClr val="FFFFFF"/>
                </a:solidFill>
              </a:defRPr>
            </a:lvl1pPr>
            <a:extLst/>
          </a:lstStyle>
          <a:p>
            <a:pPr>
              <a:defRPr/>
            </a:pPr>
            <a:endParaRPr lang="en-US" altLang="zh-CN"/>
          </a:p>
        </p:txBody>
      </p:sp>
      <p:sp>
        <p:nvSpPr>
          <p:cNvPr id="12" name="页脚占位符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ltLang="zh-CN"/>
          </a:p>
        </p:txBody>
      </p:sp>
      <p:sp>
        <p:nvSpPr>
          <p:cNvPr id="13" name="灯片编号占位符 26"/>
          <p:cNvSpPr>
            <a:spLocks noGrp="1"/>
          </p:cNvSpPr>
          <p:nvPr>
            <p:ph type="sldNum" sz="quarter" idx="12"/>
          </p:nvPr>
        </p:nvSpPr>
        <p:spPr/>
        <p:txBody>
          <a:bodyPr/>
          <a:lstStyle>
            <a:lvl1pPr>
              <a:defRPr>
                <a:solidFill>
                  <a:srgbClr val="FFFFFF"/>
                </a:solidFill>
              </a:defRPr>
            </a:lvl1pPr>
            <a:extLst/>
          </a:lstStyle>
          <a:p>
            <a:pPr>
              <a:defRPr/>
            </a:pPr>
            <a:fld id="{D694AAAD-40D6-49AB-88A0-1047A601B603}"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553890DF-64A5-4578-9FD6-A73CFD4AF47A}"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60C89F10-4699-4DE9-BC4F-CCBF5317A946}"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标题 6"/>
          <p:cNvSpPr>
            <a:spLocks noGrp="1"/>
          </p:cNvSpPr>
          <p:nvPr>
            <p:ph type="title"/>
          </p:nvPr>
        </p:nvSpPr>
        <p:spPr/>
        <p:txBody>
          <a:bodyPr rtlCol="0"/>
          <a:lstStyle/>
          <a:p>
            <a:r>
              <a:rPr lang="zh-CN" altLang="en-US"/>
              <a:t>单击此处编辑母版标题样式</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1040F779-4018-4788-808B-66A7F6DD9E0C}"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4" name="燕尾形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5" name="燕尾形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zh-CN" altLang="en-US"/>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a:t>单击此处编辑母版文本样式</a:t>
            </a:r>
          </a:p>
        </p:txBody>
      </p:sp>
      <p:sp>
        <p:nvSpPr>
          <p:cNvPr id="6" name="日期占位符 3"/>
          <p:cNvSpPr>
            <a:spLocks noGrp="1"/>
          </p:cNvSpPr>
          <p:nvPr>
            <p:ph type="dt" sz="half" idx="10"/>
          </p:nvPr>
        </p:nvSpPr>
        <p:spPr/>
        <p:txBody>
          <a:bodyPr/>
          <a:lstStyle>
            <a:lvl1pPr>
              <a:defRPr/>
            </a:lvl1pPr>
            <a:extLst/>
          </a:lstStyle>
          <a:p>
            <a:pPr>
              <a:defRPr/>
            </a:pPr>
            <a:endParaRPr lang="en-US" altLang="zh-CN"/>
          </a:p>
        </p:txBody>
      </p:sp>
      <p:sp>
        <p:nvSpPr>
          <p:cNvPr id="7" name="页脚占位符 4"/>
          <p:cNvSpPr>
            <a:spLocks noGrp="1"/>
          </p:cNvSpPr>
          <p:nvPr>
            <p:ph type="ftr" sz="quarter" idx="11"/>
          </p:nvPr>
        </p:nvSpPr>
        <p:spPr/>
        <p:txBody>
          <a:bodyPr/>
          <a:lstStyle>
            <a:lvl1pPr>
              <a:defRPr/>
            </a:lvl1pPr>
            <a:extLst/>
          </a:lstStyle>
          <a:p>
            <a:pPr>
              <a:defRPr/>
            </a:pPr>
            <a:endParaRPr lang="en-US" altLang="zh-CN"/>
          </a:p>
        </p:txBody>
      </p:sp>
      <p:sp>
        <p:nvSpPr>
          <p:cNvPr id="8" name="灯片编号占位符 5"/>
          <p:cNvSpPr>
            <a:spLocks noGrp="1"/>
          </p:cNvSpPr>
          <p:nvPr>
            <p:ph type="sldNum" sz="quarter" idx="12"/>
          </p:nvPr>
        </p:nvSpPr>
        <p:spPr/>
        <p:txBody>
          <a:bodyPr/>
          <a:lstStyle>
            <a:lvl1pPr>
              <a:defRPr/>
            </a:lvl1pPr>
            <a:extLst/>
          </a:lstStyle>
          <a:p>
            <a:pPr>
              <a:defRPr/>
            </a:pPr>
            <a:fld id="{B4D4FB12-802E-4975-BB6A-F0850831ED39}"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标题 7"/>
          <p:cNvSpPr>
            <a:spLocks noGrp="1"/>
          </p:cNvSpPr>
          <p:nvPr>
            <p:ph type="title"/>
          </p:nvPr>
        </p:nvSpPr>
        <p:spPr/>
        <p:txBody>
          <a:bodyPr rtlCol="0"/>
          <a:lstStyle/>
          <a:p>
            <a:r>
              <a:rPr lang="zh-CN" altLang="en-US"/>
              <a:t>单击此处编辑母版标题样式</a:t>
            </a:r>
            <a:endParaRPr lang="en-US"/>
          </a:p>
        </p:txBody>
      </p:sp>
      <p:sp>
        <p:nvSpPr>
          <p:cNvPr id="5" name="日期占位符 4"/>
          <p:cNvSpPr>
            <a:spLocks noGrp="1"/>
          </p:cNvSpPr>
          <p:nvPr>
            <p:ph type="dt" sz="half" idx="10"/>
          </p:nvPr>
        </p:nvSpPr>
        <p:spPr/>
        <p:txBody>
          <a:bodyPr/>
          <a:lstStyle>
            <a:lvl1pPr>
              <a:defRPr/>
            </a:lvl1pPr>
            <a:extLst/>
          </a:lstStyle>
          <a:p>
            <a:pPr>
              <a:defRPr/>
            </a:pPr>
            <a:endParaRPr lang="en-US" altLang="zh-CN"/>
          </a:p>
        </p:txBody>
      </p:sp>
      <p:sp>
        <p:nvSpPr>
          <p:cNvPr id="6" name="页脚占位符 5"/>
          <p:cNvSpPr>
            <a:spLocks noGrp="1"/>
          </p:cNvSpPr>
          <p:nvPr>
            <p:ph type="ftr" sz="quarter" idx="11"/>
          </p:nvPr>
        </p:nvSpPr>
        <p:spPr/>
        <p:txBody>
          <a:bodyPr/>
          <a:lstStyle>
            <a:lvl1pPr>
              <a:defRPr/>
            </a:lvl1pPr>
            <a:extLst/>
          </a:lstStyle>
          <a:p>
            <a:pPr>
              <a:defRPr/>
            </a:pPr>
            <a:endParaRPr lang="en-US" altLang="zh-CN"/>
          </a:p>
        </p:txBody>
      </p:sp>
      <p:sp>
        <p:nvSpPr>
          <p:cNvPr id="7" name="灯片编号占位符 6"/>
          <p:cNvSpPr>
            <a:spLocks noGrp="1"/>
          </p:cNvSpPr>
          <p:nvPr>
            <p:ph type="sldNum" sz="quarter" idx="12"/>
          </p:nvPr>
        </p:nvSpPr>
        <p:spPr/>
        <p:txBody>
          <a:bodyPr/>
          <a:lstStyle>
            <a:lvl1pPr>
              <a:defRPr/>
            </a:lvl1pPr>
            <a:extLst/>
          </a:lstStyle>
          <a:p>
            <a:pPr>
              <a:defRPr/>
            </a:pPr>
            <a:fld id="{490A82B0-5BFD-4AAC-A280-EF79F01B093D}"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extLst/>
          </a:lstStyle>
          <a:p>
            <a:r>
              <a:rPr lang="zh-CN" altLang="en-US"/>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lvl1pPr>
              <a:defRPr/>
            </a:lvl1pPr>
            <a:extLst/>
          </a:lstStyle>
          <a:p>
            <a:pPr>
              <a:defRPr/>
            </a:pPr>
            <a:endParaRPr lang="en-US" altLang="zh-CN"/>
          </a:p>
        </p:txBody>
      </p:sp>
      <p:sp>
        <p:nvSpPr>
          <p:cNvPr id="8" name="页脚占位符 7"/>
          <p:cNvSpPr>
            <a:spLocks noGrp="1"/>
          </p:cNvSpPr>
          <p:nvPr>
            <p:ph type="ftr" sz="quarter" idx="11"/>
          </p:nvPr>
        </p:nvSpPr>
        <p:spPr/>
        <p:txBody>
          <a:bodyPr/>
          <a:lstStyle>
            <a:lvl1pPr>
              <a:defRPr/>
            </a:lvl1pPr>
            <a:extLst/>
          </a:lstStyle>
          <a:p>
            <a:pPr>
              <a:defRPr/>
            </a:pPr>
            <a:endParaRPr lang="en-US" altLang="zh-CN"/>
          </a:p>
        </p:txBody>
      </p:sp>
      <p:sp>
        <p:nvSpPr>
          <p:cNvPr id="9" name="灯片编号占位符 8"/>
          <p:cNvSpPr>
            <a:spLocks noGrp="1"/>
          </p:cNvSpPr>
          <p:nvPr>
            <p:ph type="sldNum" sz="quarter" idx="12"/>
          </p:nvPr>
        </p:nvSpPr>
        <p:spPr/>
        <p:txBody>
          <a:bodyPr/>
          <a:lstStyle>
            <a:lvl1pPr>
              <a:defRPr/>
            </a:lvl1pPr>
            <a:extLst/>
          </a:lstStyle>
          <a:p>
            <a:pPr>
              <a:defRPr/>
            </a:pPr>
            <a:fld id="{40D5AEF4-4183-48CE-9277-84B4C039DEC2}" type="slidenum">
              <a:rPr lang="en-US" altLang="zh-CN"/>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pPr>
              <a:defRPr/>
            </a:pPr>
            <a:endParaRPr lang="en-US" altLang="zh-CN"/>
          </a:p>
        </p:txBody>
      </p:sp>
      <p:sp>
        <p:nvSpPr>
          <p:cNvPr id="4" name="页脚占位符 3"/>
          <p:cNvSpPr>
            <a:spLocks noGrp="1"/>
          </p:cNvSpPr>
          <p:nvPr>
            <p:ph type="ftr" sz="quarter" idx="11"/>
          </p:nvPr>
        </p:nvSpPr>
        <p:spPr/>
        <p:txBody>
          <a:bodyPr/>
          <a:lstStyle>
            <a:lvl1pPr>
              <a:defRPr/>
            </a:lvl1pPr>
            <a:extLst/>
          </a:lstStyle>
          <a:p>
            <a:pPr>
              <a:defRPr/>
            </a:pPr>
            <a:endParaRPr lang="en-US" altLang="zh-CN"/>
          </a:p>
        </p:txBody>
      </p:sp>
      <p:sp>
        <p:nvSpPr>
          <p:cNvPr id="5" name="灯片编号占位符 4"/>
          <p:cNvSpPr>
            <a:spLocks noGrp="1"/>
          </p:cNvSpPr>
          <p:nvPr>
            <p:ph type="sldNum" sz="quarter" idx="12"/>
          </p:nvPr>
        </p:nvSpPr>
        <p:spPr/>
        <p:txBody>
          <a:bodyPr/>
          <a:lstStyle>
            <a:lvl1pPr>
              <a:defRPr/>
            </a:lvl1pPr>
            <a:extLst/>
          </a:lstStyle>
          <a:p>
            <a:pPr>
              <a:defRPr/>
            </a:pPr>
            <a:fld id="{707FD90C-ABC3-4E01-B65A-7E562F2AB5C1}"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endParaRPr lang="en-US" altLang="zh-CN"/>
          </a:p>
        </p:txBody>
      </p:sp>
      <p:sp>
        <p:nvSpPr>
          <p:cNvPr id="3" name="页脚占位符 21"/>
          <p:cNvSpPr>
            <a:spLocks noGrp="1"/>
          </p:cNvSpPr>
          <p:nvPr>
            <p:ph type="ftr" sz="quarter" idx="11"/>
          </p:nvPr>
        </p:nvSpPr>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p:txBody>
          <a:bodyPr/>
          <a:lstStyle>
            <a:lvl1pPr>
              <a:defRPr/>
            </a:lvl1pPr>
          </a:lstStyle>
          <a:p>
            <a:pPr>
              <a:defRPr/>
            </a:pPr>
            <a:fld id="{2098BBF6-F64C-4BC3-9795-695BE066E97D}"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extLst/>
          </a:lstStyle>
          <a:p>
            <a:pPr>
              <a:defRPr/>
            </a:pPr>
            <a:endParaRPr lang="en-US" altLang="zh-CN"/>
          </a:p>
        </p:txBody>
      </p:sp>
      <p:sp>
        <p:nvSpPr>
          <p:cNvPr id="6" name="页脚占位符 5"/>
          <p:cNvSpPr>
            <a:spLocks noGrp="1"/>
          </p:cNvSpPr>
          <p:nvPr>
            <p:ph type="ftr" sz="quarter" idx="11"/>
          </p:nvPr>
        </p:nvSpPr>
        <p:spPr/>
        <p:txBody>
          <a:bodyPr/>
          <a:lstStyle>
            <a:lvl1pPr>
              <a:defRPr/>
            </a:lvl1pPr>
            <a:extLst/>
          </a:lstStyle>
          <a:p>
            <a:pPr>
              <a:defRPr/>
            </a:pPr>
            <a:endParaRPr lang="en-US" altLang="zh-CN"/>
          </a:p>
        </p:txBody>
      </p:sp>
      <p:sp>
        <p:nvSpPr>
          <p:cNvPr id="7" name="灯片编号占位符 6"/>
          <p:cNvSpPr>
            <a:spLocks noGrp="1"/>
          </p:cNvSpPr>
          <p:nvPr>
            <p:ph type="sldNum" sz="quarter" idx="12"/>
          </p:nvPr>
        </p:nvSpPr>
        <p:spPr/>
        <p:txBody>
          <a:bodyPr/>
          <a:lstStyle>
            <a:lvl1pPr>
              <a:defRPr/>
            </a:lvl1pPr>
            <a:extLst/>
          </a:lstStyle>
          <a:p>
            <a:pPr>
              <a:defRPr/>
            </a:pPr>
            <a:fld id="{2DD767F7-E3A6-4F5F-8DAC-463CB7CAF9ED}" type="slidenum">
              <a:rPr lang="en-US" altLang="zh-CN"/>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5" name="任意多边形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ea typeface="宋体" charset="-122"/>
            </a:endParaRPr>
          </a:p>
        </p:txBody>
      </p:sp>
      <p:sp>
        <p:nvSpPr>
          <p:cNvPr id="6" name="任意多边形 5"/>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ea typeface="宋体" charset="-122"/>
            </a:endParaRPr>
          </a:p>
        </p:txBody>
      </p:sp>
      <p:sp>
        <p:nvSpPr>
          <p:cNvPr id="7" name="直角三角形 6"/>
          <p:cNvSpPr>
            <a:spLocks/>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4" name="文本占位符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zh-CN" altLang="en-US"/>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zh-CN" altLang="en-US" noProof="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zh-CN" altLang="en-US"/>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extLst/>
          </a:lstStyle>
          <a:p>
            <a:pPr>
              <a:defRPr/>
            </a:pPr>
            <a:endParaRPr lang="en-US" altLang="zh-CN"/>
          </a:p>
        </p:txBody>
      </p:sp>
      <p:sp>
        <p:nvSpPr>
          <p:cNvPr id="12" name="页脚占位符 5"/>
          <p:cNvSpPr>
            <a:spLocks noGrp="1"/>
          </p:cNvSpPr>
          <p:nvPr>
            <p:ph type="ftr" sz="quarter" idx="11"/>
          </p:nvPr>
        </p:nvSpPr>
        <p:spPr/>
        <p:txBody>
          <a:bodyPr/>
          <a:lstStyle>
            <a:lvl1pPr>
              <a:defRPr>
                <a:solidFill>
                  <a:schemeClr val="tx1"/>
                </a:solidFill>
              </a:defRPr>
            </a:lvl1pPr>
            <a:extLst/>
          </a:lstStyle>
          <a:p>
            <a:pPr>
              <a:defRPr/>
            </a:pPr>
            <a:endParaRPr lang="en-US" altLang="zh-CN"/>
          </a:p>
        </p:txBody>
      </p:sp>
      <p:sp>
        <p:nvSpPr>
          <p:cNvPr id="13" name="灯片编号占位符 6"/>
          <p:cNvSpPr>
            <a:spLocks noGrp="1"/>
          </p:cNvSpPr>
          <p:nvPr>
            <p:ph type="sldNum" sz="quarter" idx="12"/>
          </p:nvPr>
        </p:nvSpPr>
        <p:spPr/>
        <p:txBody>
          <a:bodyPr/>
          <a:lstStyle>
            <a:lvl1pPr>
              <a:defRPr>
                <a:solidFill>
                  <a:schemeClr val="tx1"/>
                </a:solidFill>
              </a:defRPr>
            </a:lvl1pPr>
            <a:extLst/>
          </a:lstStyle>
          <a:p>
            <a:pPr>
              <a:defRPr/>
            </a:pPr>
            <a:fld id="{F4591B25-78F2-47A2-9F91-8FB2EE98168E}"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ea typeface="宋体" charset="-122"/>
            </a:endParaRPr>
          </a:p>
        </p:txBody>
      </p:sp>
      <p:sp>
        <p:nvSpPr>
          <p:cNvPr id="12" name="任意多边形 11"/>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ea typeface="宋体" charset="-122"/>
            </a:endParaRPr>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a:t>单击此处编辑母版标题样式</a:t>
            </a:r>
            <a:endParaRPr lang="en-US"/>
          </a:p>
        </p:txBody>
      </p:sp>
      <p:sp>
        <p:nvSpPr>
          <p:cNvPr id="3081" name="文本占位符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ea typeface="宋体" charset="-122"/>
              </a:defRPr>
            </a:lvl1pPr>
            <a:extLst/>
          </a:lstStyle>
          <a:p>
            <a:pPr>
              <a:defRPr/>
            </a:pPr>
            <a:endParaRPr lang="en-US" altLang="zh-CN"/>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ea typeface="宋体" charset="-122"/>
              </a:defRPr>
            </a:lvl1pPr>
            <a:extLst/>
          </a:lstStyle>
          <a:p>
            <a:pPr>
              <a:defRPr/>
            </a:pPr>
            <a:endParaRPr lang="en-US" altLang="zh-CN"/>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ea typeface="宋体" charset="-122"/>
              </a:defRPr>
            </a:lvl1pPr>
            <a:extLst/>
          </a:lstStyle>
          <a:p>
            <a:pPr>
              <a:defRPr/>
            </a:pPr>
            <a:fld id="{E4A00565-8B30-400B-BE21-2C8738C0274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8" r:id="rId1"/>
    <p:sldLayoutId id="2147483703" r:id="rId2"/>
    <p:sldLayoutId id="2147483709" r:id="rId3"/>
    <p:sldLayoutId id="2147483710" r:id="rId4"/>
    <p:sldLayoutId id="2147483711" r:id="rId5"/>
    <p:sldLayoutId id="2147483712" r:id="rId6"/>
    <p:sldLayoutId id="2147483704" r:id="rId7"/>
    <p:sldLayoutId id="2147483713" r:id="rId8"/>
    <p:sldLayoutId id="2147483714" r:id="rId9"/>
    <p:sldLayoutId id="2147483705" r:id="rId10"/>
    <p:sldLayoutId id="2147483706"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ea typeface="黑体" pitchFamily="2" charset="-122"/>
        </a:defRPr>
      </a:lvl2pPr>
      <a:lvl3pPr algn="l" rtl="0" eaLnBrk="0" fontAlgn="base" hangingPunct="0">
        <a:spcBef>
          <a:spcPct val="0"/>
        </a:spcBef>
        <a:spcAft>
          <a:spcPct val="0"/>
        </a:spcAft>
        <a:defRPr sz="4100" b="1">
          <a:solidFill>
            <a:schemeClr val="tx2"/>
          </a:solidFill>
          <a:latin typeface="Lucida Sans Unicode" pitchFamily="34" charset="0"/>
          <a:ea typeface="黑体" pitchFamily="2" charset="-122"/>
        </a:defRPr>
      </a:lvl3pPr>
      <a:lvl4pPr algn="l" rtl="0" eaLnBrk="0" fontAlgn="base" hangingPunct="0">
        <a:spcBef>
          <a:spcPct val="0"/>
        </a:spcBef>
        <a:spcAft>
          <a:spcPct val="0"/>
        </a:spcAft>
        <a:defRPr sz="4100" b="1">
          <a:solidFill>
            <a:schemeClr val="tx2"/>
          </a:solidFill>
          <a:latin typeface="Lucida Sans Unicode" pitchFamily="34" charset="0"/>
          <a:ea typeface="黑体" pitchFamily="2" charset="-122"/>
        </a:defRPr>
      </a:lvl4pPr>
      <a:lvl5pPr algn="l" rtl="0" eaLnBrk="0" fontAlgn="base" hangingPunct="0">
        <a:spcBef>
          <a:spcPct val="0"/>
        </a:spcBef>
        <a:spcAft>
          <a:spcPct val="0"/>
        </a:spcAft>
        <a:defRPr sz="4100" b="1">
          <a:solidFill>
            <a:schemeClr val="tx2"/>
          </a:solidFill>
          <a:latin typeface="Lucida Sans Unicode" pitchFamily="34" charset="0"/>
          <a:ea typeface="黑体" pitchFamily="2" charset="-122"/>
        </a:defRPr>
      </a:lvl5pPr>
      <a:lvl6pPr marL="457200" algn="l" rtl="0" fontAlgn="base">
        <a:spcBef>
          <a:spcPct val="0"/>
        </a:spcBef>
        <a:spcAft>
          <a:spcPct val="0"/>
        </a:spcAft>
        <a:defRPr sz="4100" b="1">
          <a:solidFill>
            <a:schemeClr val="tx2"/>
          </a:solidFill>
          <a:latin typeface="Lucida Sans Unicode" pitchFamily="34" charset="0"/>
          <a:ea typeface="黑体" pitchFamily="2" charset="-122"/>
        </a:defRPr>
      </a:lvl6pPr>
      <a:lvl7pPr marL="914400" algn="l" rtl="0" fontAlgn="base">
        <a:spcBef>
          <a:spcPct val="0"/>
        </a:spcBef>
        <a:spcAft>
          <a:spcPct val="0"/>
        </a:spcAft>
        <a:defRPr sz="4100" b="1">
          <a:solidFill>
            <a:schemeClr val="tx2"/>
          </a:solidFill>
          <a:latin typeface="Lucida Sans Unicode" pitchFamily="34" charset="0"/>
          <a:ea typeface="黑体" pitchFamily="2" charset="-122"/>
        </a:defRPr>
      </a:lvl7pPr>
      <a:lvl8pPr marL="1371600" algn="l" rtl="0" fontAlgn="base">
        <a:spcBef>
          <a:spcPct val="0"/>
        </a:spcBef>
        <a:spcAft>
          <a:spcPct val="0"/>
        </a:spcAft>
        <a:defRPr sz="4100" b="1">
          <a:solidFill>
            <a:schemeClr val="tx2"/>
          </a:solidFill>
          <a:latin typeface="Lucida Sans Unicode" pitchFamily="34" charset="0"/>
          <a:ea typeface="黑体" pitchFamily="2" charset="-122"/>
        </a:defRPr>
      </a:lvl8pPr>
      <a:lvl9pPr marL="1828800" algn="l" rtl="0" fontAlgn="base">
        <a:spcBef>
          <a:spcPct val="0"/>
        </a:spcBef>
        <a:spcAft>
          <a:spcPct val="0"/>
        </a:spcAft>
        <a:defRPr sz="4100" b="1">
          <a:solidFill>
            <a:schemeClr val="tx2"/>
          </a:solidFill>
          <a:latin typeface="Lucida Sans Unicode" pitchFamily="34" charset="0"/>
          <a:ea typeface="黑体" pitchFamily="2" charset="-122"/>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www.google.cn/imgres?imgurl=http://www.jsfengxin.com/images/cptp/%E9%93%BE%E8%BD%AE07.jpg&amp;imgrefurl=http://www.jsfengxin.com/privet/gscp.htm&amp;h=442&amp;w=448&amp;sz=126&amp;tbnid=ASmkIq1ZuwCyUM:&amp;tbnh=125&amp;tbnw=127&amp;prev=/images?q=%E9%93%BE%E8%BD%AE&amp;hl=zh-CN&amp;usg=__MNLPJkXQe2oEJA1q1q2xVtaECO4=&amp;ei=s9ibS86uFIqUkAX8paHhCQ&amp;sa=X&amp;oi=image_result&amp;resnum=4&amp;ct=image&amp;ved=0CCEQ9QEwAw" TargetMode="External"/><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4.gif"/><Relationship Id="rId4" Type="http://schemas.openxmlformats.org/officeDocument/2006/relationships/image" Target="../media/image13.gif"/></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ctr" eaLnBrk="1" fontAlgn="auto" hangingPunct="1">
              <a:spcAft>
                <a:spcPts val="0"/>
              </a:spcAft>
              <a:defRPr/>
            </a:pPr>
            <a:r>
              <a:rPr lang="zh-CN" altLang="en-US" sz="5400" dirty="0">
                <a:solidFill>
                  <a:srgbClr val="FF0000"/>
                </a:solidFill>
                <a:effectLst>
                  <a:outerShdw blurRad="38100" dist="38100" dir="2700000" algn="tl">
                    <a:srgbClr val="000000"/>
                  </a:outerShdw>
                </a:effectLst>
                <a:latin typeface="Times New Roman" pitchFamily="18" charset="0"/>
                <a:ea typeface="楷体_GB2312" pitchFamily="49" charset="-122"/>
              </a:rPr>
              <a:t>第三篇 机械传动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457200" y="1600200"/>
            <a:ext cx="8229600" cy="1397000"/>
          </a:xfrm>
        </p:spPr>
        <p:txBody>
          <a:bodyPr>
            <a:normAutofit/>
          </a:bodyPr>
          <a:lstStyle/>
          <a:p>
            <a:pPr marL="365760" indent="-256032" eaLnBrk="1" fontAlgn="auto" hangingPunct="1">
              <a:spcAft>
                <a:spcPts val="0"/>
              </a:spcAft>
              <a:buFont typeface="Wingdings 3"/>
              <a:buChar char=""/>
              <a:defRPr/>
            </a:pPr>
            <a:r>
              <a:rPr lang="zh-CN" altLang="en-US" dirty="0">
                <a:latin typeface="Times New Roman" pitchFamily="18" charset="0"/>
                <a:ea typeface="楷体_GB2312" pitchFamily="49" charset="-122"/>
              </a:rPr>
              <a:t>按截面的形状分为平带、</a:t>
            </a:r>
            <a:r>
              <a:rPr lang="en-US" altLang="zh-CN" dirty="0">
                <a:latin typeface="Times New Roman" pitchFamily="18" charset="0"/>
                <a:ea typeface="楷体_GB2312" pitchFamily="49" charset="-122"/>
              </a:rPr>
              <a:t>V</a:t>
            </a:r>
            <a:r>
              <a:rPr lang="zh-CN" altLang="en-US" dirty="0">
                <a:latin typeface="Times New Roman" pitchFamily="18" charset="0"/>
                <a:ea typeface="楷体_GB2312" pitchFamily="49" charset="-122"/>
              </a:rPr>
              <a:t>形带（三角带）、多楔带、圆形带等</a:t>
            </a:r>
          </a:p>
        </p:txBody>
      </p:sp>
      <p:sp>
        <p:nvSpPr>
          <p:cNvPr id="6146" name="Rectangle 2"/>
          <p:cNvSpPr>
            <a:spLocks noGrp="1" noChangeArrowheads="1"/>
          </p:cNvSpPr>
          <p:nvPr>
            <p:ph type="title"/>
          </p:nvPr>
        </p:nvSpPr>
        <p:spPr/>
        <p:txBody>
          <a:bodyPr/>
          <a:lstStyle/>
          <a:p>
            <a:pPr eaLnBrk="1" fontAlgn="auto" hangingPunct="1">
              <a:spcAft>
                <a:spcPts val="0"/>
              </a:spcAft>
              <a:defRPr/>
            </a:pPr>
            <a:r>
              <a:rPr lang="zh-CN" altLang="en-US" dirty="0">
                <a:solidFill>
                  <a:srgbClr val="FF0000"/>
                </a:solidFill>
                <a:effectLst/>
                <a:latin typeface="Times New Roman" pitchFamily="18" charset="0"/>
                <a:ea typeface="楷体_GB2312" pitchFamily="49" charset="-122"/>
              </a:rPr>
              <a:t>传动带的分类</a:t>
            </a:r>
          </a:p>
        </p:txBody>
      </p:sp>
      <p:pic>
        <p:nvPicPr>
          <p:cNvPr id="3" name="图片 2">
            <a:extLst>
              <a:ext uri="{FF2B5EF4-FFF2-40B4-BE49-F238E27FC236}">
                <a16:creationId xmlns:a16="http://schemas.microsoft.com/office/drawing/2014/main" id="{C6194BE4-88CB-454A-82FC-97E528F54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57" y="2997200"/>
            <a:ext cx="8024086" cy="25425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a:extLst>
              <a:ext uri="{FF2B5EF4-FFF2-40B4-BE49-F238E27FC236}">
                <a16:creationId xmlns:a16="http://schemas.microsoft.com/office/drawing/2014/main" id="{AE42BC6C-4F87-4256-A83E-FD71DD34BEE1}"/>
              </a:ext>
            </a:extLst>
          </p:cNvPr>
          <p:cNvGraphicFramePr>
            <a:graphicFrameLocks noChangeAspect="1"/>
          </p:cNvGraphicFramePr>
          <p:nvPr>
            <p:extLst>
              <p:ext uri="{D42A27DB-BD31-4B8C-83A1-F6EECF244321}">
                <p14:modId xmlns:p14="http://schemas.microsoft.com/office/powerpoint/2010/main" val="3297937136"/>
              </p:ext>
            </p:extLst>
          </p:nvPr>
        </p:nvGraphicFramePr>
        <p:xfrm>
          <a:off x="755576" y="920750"/>
          <a:ext cx="7110413" cy="4860925"/>
        </p:xfrm>
        <a:graphic>
          <a:graphicData uri="http://schemas.openxmlformats.org/presentationml/2006/ole">
            <mc:AlternateContent xmlns:mc="http://schemas.openxmlformats.org/markup-compatibility/2006">
              <mc:Choice xmlns:v="urn:schemas-microsoft-com:vml" Requires="v">
                <p:oleObj spid="_x0000_s74766" name="BMP 图像" r:id="rId3" imgW="3625920" imgH="2279520" progId="Paint.Picture">
                  <p:embed/>
                </p:oleObj>
              </mc:Choice>
              <mc:Fallback>
                <p:oleObj name="BMP 图像" r:id="rId3" imgW="3625920" imgH="2279520" progId="Paint.Picture">
                  <p:embed/>
                  <p:pic>
                    <p:nvPicPr>
                      <p:cNvPr id="5122" name="Object 4">
                        <a:extLst>
                          <a:ext uri="{FF2B5EF4-FFF2-40B4-BE49-F238E27FC236}">
                            <a16:creationId xmlns:a16="http://schemas.microsoft.com/office/drawing/2014/main" id="{AE42BC6C-4F87-4256-A83E-FD71DD34BEE1}"/>
                          </a:ext>
                        </a:extLst>
                      </p:cNvPr>
                      <p:cNvPicPr>
                        <a:picLocks noChangeAspect="1" noChangeArrowheads="1"/>
                      </p:cNvPicPr>
                      <p:nvPr/>
                    </p:nvPicPr>
                    <p:blipFill>
                      <a:blip r:embed="rId4"/>
                      <a:srcRect/>
                      <a:stretch>
                        <a:fillRect/>
                      </a:stretch>
                    </p:blipFill>
                    <p:spPr bwMode="auto">
                      <a:xfrm>
                        <a:off x="755576" y="920750"/>
                        <a:ext cx="7110413" cy="486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Text Box 5">
            <a:extLst>
              <a:ext uri="{FF2B5EF4-FFF2-40B4-BE49-F238E27FC236}">
                <a16:creationId xmlns:a16="http://schemas.microsoft.com/office/drawing/2014/main" id="{727CCC2E-D55D-4CBE-9236-C84E84B87D0F}"/>
              </a:ext>
            </a:extLst>
          </p:cNvPr>
          <p:cNvSpPr txBox="1">
            <a:spLocks noChangeArrowheads="1"/>
          </p:cNvSpPr>
          <p:nvPr/>
        </p:nvSpPr>
        <p:spPr bwMode="auto">
          <a:xfrm>
            <a:off x="3276600" y="5945212"/>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a:latin typeface="Times New Roman" panose="02020603050405020304" pitchFamily="18" charset="0"/>
              </a:rPr>
              <a:t>传动带实物</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normAutofit/>
          </a:bodyPr>
          <a:lstStyle/>
          <a:p>
            <a:pPr marL="365760" indent="-256032" eaLnBrk="1" fontAlgn="auto" hangingPunct="1">
              <a:spcAft>
                <a:spcPts val="0"/>
              </a:spcAft>
              <a:buFont typeface="Wingdings 3"/>
              <a:buChar char=""/>
              <a:defRPr/>
            </a:pPr>
            <a:r>
              <a:rPr lang="zh-CN" altLang="en-US" sz="2800" b="1" dirty="0">
                <a:effectLst>
                  <a:outerShdw blurRad="38100" dist="38100" dir="2700000" algn="tl">
                    <a:srgbClr val="FFFFFF"/>
                  </a:outerShdw>
                </a:effectLst>
                <a:latin typeface="Times New Roman" pitchFamily="18" charset="0"/>
                <a:ea typeface="楷体_GB2312" pitchFamily="49" charset="-122"/>
              </a:rPr>
              <a:t>优点：</a:t>
            </a:r>
            <a:endParaRPr lang="en-US" altLang="zh-CN" sz="2800" b="1" dirty="0">
              <a:effectLst>
                <a:outerShdw blurRad="38100" dist="38100" dir="2700000" algn="tl">
                  <a:srgbClr val="FFFFFF"/>
                </a:outerShdw>
              </a:effectLst>
              <a:latin typeface="Times New Roman" pitchFamily="18" charset="0"/>
              <a:ea typeface="楷体_GB2312" pitchFamily="49" charset="-122"/>
            </a:endParaRPr>
          </a:p>
          <a:p>
            <a:pPr marL="365760" indent="-256032" eaLnBrk="1" fontAlgn="auto" hangingPunct="1">
              <a:spcAft>
                <a:spcPts val="0"/>
              </a:spcAft>
              <a:buFont typeface="Wingdings 3"/>
              <a:buNone/>
              <a:defRPr/>
            </a:pPr>
            <a:r>
              <a:rPr lang="zh-CN" altLang="en-US" sz="2800" b="1" dirty="0">
                <a:effectLst>
                  <a:outerShdw blurRad="38100" dist="38100" dir="2700000" algn="tl">
                    <a:srgbClr val="FFFFFF"/>
                  </a:outerShdw>
                </a:effectLst>
                <a:latin typeface="Times New Roman" pitchFamily="18" charset="0"/>
                <a:ea typeface="楷体_GB2312" pitchFamily="49" charset="-122"/>
              </a:rPr>
              <a:t>  １具有良好的弹性与挠性，能缓和冲击与振动，运转平稳，噪音小；</a:t>
            </a:r>
            <a:endParaRPr lang="en-US" altLang="zh-CN" sz="2800" b="1" dirty="0">
              <a:effectLst>
                <a:outerShdw blurRad="38100" dist="38100" dir="2700000" algn="tl">
                  <a:srgbClr val="FFFFFF"/>
                </a:outerShdw>
              </a:effectLst>
              <a:latin typeface="Times New Roman" pitchFamily="18" charset="0"/>
              <a:ea typeface="楷体_GB2312" pitchFamily="49" charset="-122"/>
            </a:endParaRPr>
          </a:p>
          <a:p>
            <a:pPr marL="365760" indent="-256032" eaLnBrk="1" fontAlgn="auto" hangingPunct="1">
              <a:spcAft>
                <a:spcPts val="0"/>
              </a:spcAft>
              <a:buFont typeface="Wingdings 3"/>
              <a:buNone/>
              <a:defRPr/>
            </a:pPr>
            <a:r>
              <a:rPr lang="zh-CN" altLang="en-US" sz="2800" b="1" dirty="0">
                <a:effectLst>
                  <a:outerShdw blurRad="38100" dist="38100" dir="2700000" algn="tl">
                    <a:srgbClr val="FFFFFF"/>
                  </a:outerShdw>
                </a:effectLst>
                <a:latin typeface="Times New Roman" pitchFamily="18" charset="0"/>
                <a:ea typeface="楷体_GB2312" pitchFamily="49" charset="-122"/>
              </a:rPr>
              <a:t>  ２过载时，带与带轮会出现打滑，防止其它零件损坏；</a:t>
            </a:r>
            <a:endParaRPr lang="en-US" altLang="zh-CN" sz="2800" b="1" dirty="0">
              <a:effectLst>
                <a:outerShdw blurRad="38100" dist="38100" dir="2700000" algn="tl">
                  <a:srgbClr val="FFFFFF"/>
                </a:outerShdw>
              </a:effectLst>
              <a:latin typeface="Times New Roman" pitchFamily="18" charset="0"/>
              <a:ea typeface="楷体_GB2312" pitchFamily="49" charset="-122"/>
            </a:endParaRPr>
          </a:p>
          <a:p>
            <a:pPr marL="365760" indent="-256032" eaLnBrk="1" fontAlgn="auto" hangingPunct="1">
              <a:spcAft>
                <a:spcPts val="0"/>
              </a:spcAft>
              <a:buFont typeface="Wingdings 3"/>
              <a:buNone/>
              <a:defRPr/>
            </a:pPr>
            <a:r>
              <a:rPr lang="en-US" altLang="zh-CN" sz="2800" b="1" dirty="0">
                <a:effectLst>
                  <a:outerShdw blurRad="38100" dist="38100" dir="2700000" algn="tl">
                    <a:srgbClr val="FFFFFF"/>
                  </a:outerShdw>
                </a:effectLst>
                <a:latin typeface="Times New Roman" pitchFamily="18" charset="0"/>
                <a:ea typeface="楷体_GB2312" pitchFamily="49" charset="-122"/>
              </a:rPr>
              <a:t>  </a:t>
            </a:r>
            <a:r>
              <a:rPr lang="zh-CN" altLang="en-US" sz="2800" b="1" dirty="0">
                <a:effectLst>
                  <a:outerShdw blurRad="38100" dist="38100" dir="2700000" algn="tl">
                    <a:srgbClr val="FFFFFF"/>
                  </a:outerShdw>
                </a:effectLst>
                <a:latin typeface="Times New Roman" pitchFamily="18" charset="0"/>
                <a:ea typeface="楷体_GB2312" pitchFamily="49" charset="-122"/>
              </a:rPr>
              <a:t>３结构简单，成本低，加工和维护方便；</a:t>
            </a:r>
            <a:endParaRPr lang="en-US" altLang="zh-CN" sz="2800" b="1" dirty="0">
              <a:effectLst>
                <a:outerShdw blurRad="38100" dist="38100" dir="2700000" algn="tl">
                  <a:srgbClr val="FFFFFF"/>
                </a:outerShdw>
              </a:effectLst>
              <a:latin typeface="Times New Roman" pitchFamily="18" charset="0"/>
              <a:ea typeface="楷体_GB2312" pitchFamily="49" charset="-122"/>
            </a:endParaRPr>
          </a:p>
          <a:p>
            <a:pPr marL="365760" indent="-256032" eaLnBrk="1" fontAlgn="auto" hangingPunct="1">
              <a:spcAft>
                <a:spcPts val="0"/>
              </a:spcAft>
              <a:buFont typeface="Wingdings 3"/>
              <a:buNone/>
              <a:defRPr/>
            </a:pPr>
            <a:r>
              <a:rPr lang="en-US" altLang="zh-CN" sz="2800" b="1" dirty="0">
                <a:effectLst>
                  <a:outerShdw blurRad="38100" dist="38100" dir="2700000" algn="tl">
                    <a:srgbClr val="FFFFFF"/>
                  </a:outerShdw>
                </a:effectLst>
                <a:latin typeface="Times New Roman" pitchFamily="18" charset="0"/>
                <a:ea typeface="楷体_GB2312" pitchFamily="49" charset="-122"/>
              </a:rPr>
              <a:t>  </a:t>
            </a:r>
            <a:r>
              <a:rPr lang="zh-CN" altLang="en-US" sz="2800" b="1" dirty="0">
                <a:effectLst>
                  <a:outerShdw blurRad="38100" dist="38100" dir="2700000" algn="tl">
                    <a:srgbClr val="FFFFFF"/>
                  </a:outerShdw>
                </a:effectLst>
                <a:latin typeface="Times New Roman" pitchFamily="18" charset="0"/>
                <a:ea typeface="楷体_GB2312" pitchFamily="49" charset="-122"/>
              </a:rPr>
              <a:t>４适用于两轴中心距较大的传动。</a:t>
            </a:r>
          </a:p>
        </p:txBody>
      </p:sp>
      <p:sp>
        <p:nvSpPr>
          <p:cNvPr id="7170" name="Rectangle 2"/>
          <p:cNvSpPr>
            <a:spLocks noGrp="1" noChangeArrowheads="1"/>
          </p:cNvSpPr>
          <p:nvPr>
            <p:ph type="title"/>
          </p:nvPr>
        </p:nvSpPr>
        <p:spPr/>
        <p:txBody>
          <a:bodyPr/>
          <a:lstStyle/>
          <a:p>
            <a:pPr eaLnBrk="1" fontAlgn="auto" hangingPunct="1">
              <a:spcAft>
                <a:spcPts val="0"/>
              </a:spcAft>
              <a:defRPr/>
            </a:pPr>
            <a:r>
              <a:rPr lang="zh-CN" altLang="en-US" dirty="0">
                <a:solidFill>
                  <a:srgbClr val="FF0000"/>
                </a:solidFill>
                <a:effectLst/>
                <a:latin typeface="Times New Roman" pitchFamily="18" charset="0"/>
                <a:ea typeface="楷体_GB2312" pitchFamily="49" charset="-122"/>
              </a:rPr>
              <a:t>带传动特点</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normAutofit/>
          </a:bodyPr>
          <a:lstStyle/>
          <a:p>
            <a:pPr marL="365760" indent="-256032" eaLnBrk="1" fontAlgn="auto" hangingPunct="1">
              <a:spcAft>
                <a:spcPts val="0"/>
              </a:spcAft>
              <a:buFont typeface="Wingdings 3"/>
              <a:buChar char=""/>
              <a:defRPr/>
            </a:pPr>
            <a:r>
              <a:rPr lang="zh-CN" altLang="en-US" sz="2800" dirty="0">
                <a:latin typeface="Times New Roman" pitchFamily="18" charset="0"/>
                <a:ea typeface="楷体_GB2312" pitchFamily="49" charset="-122"/>
              </a:rPr>
              <a:t>缺点：</a:t>
            </a:r>
            <a:endParaRPr lang="en-US" altLang="zh-CN" sz="2800" dirty="0">
              <a:latin typeface="Times New Roman" pitchFamily="18" charset="0"/>
              <a:ea typeface="楷体_GB2312" pitchFamily="49" charset="-122"/>
            </a:endParaRPr>
          </a:p>
          <a:p>
            <a:pPr marL="365760" indent="-256032" eaLnBrk="1" fontAlgn="auto" hangingPunct="1">
              <a:spcAft>
                <a:spcPts val="0"/>
              </a:spcAft>
              <a:buFont typeface="Wingdings 3"/>
              <a:buNone/>
              <a:defRPr/>
            </a:pPr>
            <a:r>
              <a:rPr lang="zh-CN" altLang="en-US" sz="2800" dirty="0">
                <a:latin typeface="Times New Roman" pitchFamily="18" charset="0"/>
                <a:ea typeface="楷体_GB2312" pitchFamily="49" charset="-122"/>
              </a:rPr>
              <a:t> １外廓尺寸较大，结构不够紧凑；</a:t>
            </a:r>
            <a:endParaRPr lang="en-US" altLang="zh-CN" sz="2800" dirty="0">
              <a:latin typeface="Times New Roman" pitchFamily="18" charset="0"/>
              <a:ea typeface="楷体_GB2312" pitchFamily="49" charset="-122"/>
            </a:endParaRPr>
          </a:p>
          <a:p>
            <a:pPr marL="365760" indent="-256032" eaLnBrk="1" fontAlgn="auto" hangingPunct="1">
              <a:spcAft>
                <a:spcPts val="0"/>
              </a:spcAft>
              <a:buFont typeface="Wingdings 3"/>
              <a:buNone/>
              <a:defRPr/>
            </a:pPr>
            <a:r>
              <a:rPr lang="zh-CN" altLang="en-US" sz="2800" dirty="0">
                <a:latin typeface="Times New Roman" pitchFamily="18" charset="0"/>
                <a:ea typeface="楷体_GB2312" pitchFamily="49" charset="-122"/>
              </a:rPr>
              <a:t> ２由于带的弹性滑动，不能保证准确的传动比</a:t>
            </a:r>
            <a:endParaRPr lang="en-US" altLang="zh-CN" sz="2800" dirty="0">
              <a:latin typeface="Times New Roman" pitchFamily="18" charset="0"/>
              <a:ea typeface="楷体_GB2312" pitchFamily="49" charset="-122"/>
            </a:endParaRPr>
          </a:p>
          <a:p>
            <a:pPr marL="365760" indent="-256032" eaLnBrk="1" fontAlgn="auto" hangingPunct="1">
              <a:spcAft>
                <a:spcPts val="0"/>
              </a:spcAft>
              <a:buFont typeface="Wingdings 3"/>
              <a:buNone/>
              <a:defRPr/>
            </a:pPr>
            <a:r>
              <a:rPr lang="en-US" altLang="zh-CN" sz="2800" dirty="0">
                <a:latin typeface="Times New Roman" pitchFamily="18" charset="0"/>
                <a:ea typeface="楷体_GB2312" pitchFamily="49" charset="-122"/>
              </a:rPr>
              <a:t>  3 </a:t>
            </a:r>
            <a:r>
              <a:rPr lang="zh-CN" altLang="en-US" sz="2800" dirty="0">
                <a:latin typeface="Times New Roman" pitchFamily="18" charset="0"/>
                <a:ea typeface="楷体_GB2312" pitchFamily="49" charset="-122"/>
              </a:rPr>
              <a:t>带的寿命较短，一般</a:t>
            </a:r>
            <a:r>
              <a:rPr lang="en-US" altLang="zh-CN" sz="2800" dirty="0">
                <a:latin typeface="Times New Roman" pitchFamily="18" charset="0"/>
                <a:ea typeface="楷体_GB2312" pitchFamily="49" charset="-122"/>
              </a:rPr>
              <a:t>2000</a:t>
            </a:r>
            <a:r>
              <a:rPr lang="zh-CN" altLang="en-US" sz="2800" dirty="0">
                <a:latin typeface="Times New Roman" pitchFamily="18" charset="0"/>
                <a:ea typeface="楷体_GB2312" pitchFamily="49" charset="-122"/>
              </a:rPr>
              <a:t>～</a:t>
            </a:r>
            <a:r>
              <a:rPr lang="en-US" altLang="zh-CN" sz="2800" dirty="0">
                <a:latin typeface="Times New Roman" pitchFamily="18" charset="0"/>
                <a:ea typeface="楷体_GB2312" pitchFamily="49" charset="-122"/>
              </a:rPr>
              <a:t>3000</a:t>
            </a:r>
            <a:r>
              <a:rPr lang="zh-CN" altLang="en-US" sz="2800" dirty="0">
                <a:latin typeface="Times New Roman" pitchFamily="18" charset="0"/>
                <a:ea typeface="楷体_GB2312" pitchFamily="49" charset="-122"/>
              </a:rPr>
              <a:t>小时；</a:t>
            </a:r>
            <a:endParaRPr lang="en-US" altLang="zh-CN" sz="2800" dirty="0">
              <a:latin typeface="Times New Roman" pitchFamily="18" charset="0"/>
              <a:ea typeface="楷体_GB2312" pitchFamily="49" charset="-122"/>
            </a:endParaRPr>
          </a:p>
          <a:p>
            <a:pPr marL="365760" indent="-256032" eaLnBrk="1" fontAlgn="auto" hangingPunct="1">
              <a:spcAft>
                <a:spcPts val="0"/>
              </a:spcAft>
              <a:buFont typeface="Wingdings 3"/>
              <a:buNone/>
              <a:defRPr/>
            </a:pPr>
            <a:r>
              <a:rPr lang="en-US" altLang="zh-CN" sz="2800" dirty="0">
                <a:latin typeface="Times New Roman" pitchFamily="18" charset="0"/>
                <a:ea typeface="楷体_GB2312" pitchFamily="49" charset="-122"/>
              </a:rPr>
              <a:t>  4 </a:t>
            </a:r>
            <a:r>
              <a:rPr lang="zh-CN" altLang="en-US" sz="2800" dirty="0">
                <a:latin typeface="Times New Roman" pitchFamily="18" charset="0"/>
                <a:ea typeface="楷体_GB2312" pitchFamily="49" charset="-122"/>
              </a:rPr>
              <a:t>摩擦损失较大，传动效率较低，约为</a:t>
            </a:r>
            <a:r>
              <a:rPr lang="en-US" altLang="zh-CN" sz="2800" dirty="0">
                <a:latin typeface="Times New Roman" pitchFamily="18" charset="0"/>
                <a:ea typeface="楷体_GB2312" pitchFamily="49" charset="-122"/>
              </a:rPr>
              <a:t>0.87</a:t>
            </a:r>
            <a:r>
              <a:rPr lang="zh-CN" altLang="en-US" sz="2800" dirty="0">
                <a:latin typeface="Times New Roman" pitchFamily="18" charset="0"/>
                <a:ea typeface="楷体_GB2312" pitchFamily="49" charset="-122"/>
              </a:rPr>
              <a:t>～</a:t>
            </a:r>
            <a:r>
              <a:rPr lang="en-US" altLang="zh-CN" sz="2800" dirty="0">
                <a:latin typeface="Times New Roman" pitchFamily="18" charset="0"/>
                <a:ea typeface="楷体_GB2312" pitchFamily="49" charset="-122"/>
              </a:rPr>
              <a:t>0.98</a:t>
            </a:r>
          </a:p>
          <a:p>
            <a:pPr marL="365760" indent="-256032" eaLnBrk="1" fontAlgn="auto" hangingPunct="1">
              <a:spcAft>
                <a:spcPts val="0"/>
              </a:spcAft>
              <a:buFont typeface="Wingdings 3"/>
              <a:buNone/>
              <a:defRPr/>
            </a:pPr>
            <a:r>
              <a:rPr lang="en-US" altLang="zh-CN" sz="2800" dirty="0">
                <a:latin typeface="Times New Roman" pitchFamily="18" charset="0"/>
                <a:ea typeface="楷体_GB2312" pitchFamily="49" charset="-122"/>
              </a:rPr>
              <a:t>  5 </a:t>
            </a:r>
            <a:r>
              <a:rPr lang="zh-CN" altLang="en-US" sz="2800" dirty="0">
                <a:latin typeface="Times New Roman" pitchFamily="18" charset="0"/>
                <a:ea typeface="楷体_GB2312" pitchFamily="49" charset="-122"/>
              </a:rPr>
              <a:t>带摩擦起电，不宜用于有爆炸危险的地方。</a:t>
            </a:r>
            <a:endParaRPr lang="en-US" altLang="zh-CN" sz="2800" dirty="0">
              <a:latin typeface="Times New Roman" pitchFamily="18" charset="0"/>
              <a:ea typeface="楷体_GB2312" pitchFamily="49" charset="-122"/>
            </a:endParaRPr>
          </a:p>
          <a:p>
            <a:pPr marL="365760" indent="-256032" eaLnBrk="1" fontAlgn="auto" hangingPunct="1">
              <a:spcAft>
                <a:spcPts val="0"/>
              </a:spcAft>
              <a:buFont typeface="Wingdings 3"/>
              <a:buNone/>
              <a:defRPr/>
            </a:pPr>
            <a:endParaRPr lang="en-US" altLang="zh-CN" sz="2800" dirty="0">
              <a:latin typeface="Times New Roman" pitchFamily="18" charset="0"/>
              <a:ea typeface="楷体_GB2312" pitchFamily="49" charset="-122"/>
            </a:endParaRPr>
          </a:p>
          <a:p>
            <a:pPr marL="365760" indent="-256032" eaLnBrk="1" fontAlgn="auto" hangingPunct="1">
              <a:spcAft>
                <a:spcPts val="0"/>
              </a:spcAft>
              <a:buFont typeface="Wingdings 3"/>
              <a:buNone/>
              <a:defRPr/>
            </a:pPr>
            <a:r>
              <a:rPr lang="en-US" altLang="zh-CN" sz="2800" dirty="0">
                <a:latin typeface="Times New Roman" pitchFamily="18" charset="0"/>
                <a:ea typeface="楷体_GB2312" pitchFamily="49" charset="-122"/>
              </a:rPr>
              <a:t>V</a:t>
            </a:r>
            <a:r>
              <a:rPr lang="zh-CN" altLang="en-US" sz="2800" dirty="0">
                <a:latin typeface="Times New Roman" pitchFamily="18" charset="0"/>
                <a:ea typeface="楷体_GB2312" pitchFamily="49" charset="-122"/>
              </a:rPr>
              <a:t>型带用于功率小于</a:t>
            </a:r>
            <a:r>
              <a:rPr lang="en-US" altLang="zh-CN" sz="2800" dirty="0">
                <a:latin typeface="Times New Roman" pitchFamily="18" charset="0"/>
                <a:ea typeface="楷体_GB2312" pitchFamily="49" charset="-122"/>
              </a:rPr>
              <a:t>100kW</a:t>
            </a:r>
            <a:r>
              <a:rPr lang="zh-CN" altLang="en-US" sz="2800" dirty="0">
                <a:latin typeface="Times New Roman" pitchFamily="18" charset="0"/>
                <a:ea typeface="楷体_GB2312" pitchFamily="49" charset="-122"/>
              </a:rPr>
              <a:t>，带速</a:t>
            </a:r>
            <a:r>
              <a:rPr lang="en-US" altLang="zh-CN" sz="2800" dirty="0">
                <a:latin typeface="Times New Roman" pitchFamily="18" charset="0"/>
                <a:ea typeface="楷体_GB2312" pitchFamily="49" charset="-122"/>
              </a:rPr>
              <a:t>5-30m/s, </a:t>
            </a:r>
            <a:r>
              <a:rPr lang="zh-CN" altLang="en-US" sz="2800" dirty="0">
                <a:latin typeface="Times New Roman" pitchFamily="18" charset="0"/>
                <a:ea typeface="楷体_GB2312" pitchFamily="49" charset="-122"/>
              </a:rPr>
              <a:t>传动比</a:t>
            </a:r>
            <a:r>
              <a:rPr lang="en-US" altLang="zh-CN" sz="2800" dirty="0" err="1">
                <a:latin typeface="Times New Roman" pitchFamily="18" charset="0"/>
                <a:ea typeface="楷体_GB2312" pitchFamily="49" charset="-122"/>
              </a:rPr>
              <a:t>i</a:t>
            </a:r>
            <a:r>
              <a:rPr lang="zh-CN" altLang="en-US" sz="2800" dirty="0">
                <a:latin typeface="Times New Roman" pitchFamily="18" charset="0"/>
                <a:ea typeface="楷体_GB2312" pitchFamily="49" charset="-122"/>
              </a:rPr>
              <a:t>≤</a:t>
            </a:r>
            <a:r>
              <a:rPr lang="en-US" altLang="zh-CN" sz="2800" dirty="0">
                <a:latin typeface="Times New Roman" pitchFamily="18" charset="0"/>
                <a:ea typeface="楷体_GB2312" pitchFamily="49" charset="-122"/>
              </a:rPr>
              <a:t>7</a:t>
            </a:r>
            <a:r>
              <a:rPr lang="zh-CN" altLang="en-US" sz="2800" dirty="0">
                <a:latin typeface="Times New Roman" pitchFamily="18" charset="0"/>
                <a:ea typeface="楷体_GB2312" pitchFamily="49" charset="-122"/>
              </a:rPr>
              <a:t>，传动比要求不精确的场合。</a:t>
            </a:r>
            <a:endParaRPr lang="en-US" altLang="zh-CN" sz="2800" dirty="0">
              <a:latin typeface="Times New Roman" pitchFamily="18" charset="0"/>
              <a:ea typeface="楷体_GB2312" pitchFamily="49" charset="-122"/>
            </a:endParaRPr>
          </a:p>
        </p:txBody>
      </p:sp>
      <p:sp>
        <p:nvSpPr>
          <p:cNvPr id="7170" name="Rectangle 2"/>
          <p:cNvSpPr>
            <a:spLocks noGrp="1" noChangeArrowheads="1"/>
          </p:cNvSpPr>
          <p:nvPr>
            <p:ph type="title"/>
          </p:nvPr>
        </p:nvSpPr>
        <p:spPr/>
        <p:txBody>
          <a:bodyPr/>
          <a:lstStyle/>
          <a:p>
            <a:pPr eaLnBrk="1" fontAlgn="auto" hangingPunct="1">
              <a:spcAft>
                <a:spcPts val="0"/>
              </a:spcAft>
              <a:defRPr/>
            </a:pPr>
            <a:r>
              <a:rPr lang="zh-CN" altLang="en-US" dirty="0">
                <a:solidFill>
                  <a:srgbClr val="FF0000"/>
                </a:solidFill>
                <a:effectLst>
                  <a:outerShdw blurRad="38100" dist="38100" dir="2700000" algn="tl">
                    <a:srgbClr val="000000"/>
                  </a:outerShdw>
                </a:effectLst>
                <a:latin typeface="Times New Roman" pitchFamily="18" charset="0"/>
                <a:ea typeface="楷体_GB2312" pitchFamily="49" charset="-122"/>
              </a:rPr>
              <a:t>带传动特点</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1600200"/>
            <a:ext cx="8291513" cy="2333625"/>
          </a:xfrm>
        </p:spPr>
        <p:txBody>
          <a:bodyPr>
            <a:normAutofit/>
          </a:bodyPr>
          <a:lstStyle/>
          <a:p>
            <a:pPr marL="365760" indent="-256032" eaLnBrk="1" fontAlgn="auto" hangingPunct="1">
              <a:spcAft>
                <a:spcPts val="0"/>
              </a:spcAft>
              <a:buFont typeface="Wingdings 3"/>
              <a:buChar char=""/>
              <a:defRPr/>
            </a:pPr>
            <a:r>
              <a:rPr lang="zh-CN" altLang="en-US" sz="2800" dirty="0">
                <a:latin typeface="Times New Roman" pitchFamily="18" charset="0"/>
                <a:ea typeface="楷体_GB2312" pitchFamily="49" charset="-122"/>
              </a:rPr>
              <a:t>结构由包布、顶胶、抗拉体、底胶等部分组成，按抗拉体结构可分为绳芯Ｖ带和帘布芯Ｖ带两种。帘布芯Ｖ带，制造方便，抗拉强度好；绳芯Ｖ带柔韧性好，抗弯强度高，适用于转速较高，载荷不大和带轮直径较小的场合。 </a:t>
            </a:r>
          </a:p>
        </p:txBody>
      </p:sp>
      <p:sp>
        <p:nvSpPr>
          <p:cNvPr id="8194" name="Rectangle 2"/>
          <p:cNvSpPr>
            <a:spLocks noGrp="1" noChangeArrowheads="1"/>
          </p:cNvSpPr>
          <p:nvPr>
            <p:ph type="title"/>
          </p:nvPr>
        </p:nvSpPr>
        <p:spPr/>
        <p:txBody>
          <a:bodyPr/>
          <a:lstStyle/>
          <a:p>
            <a:pPr eaLnBrk="1" fontAlgn="auto" hangingPunct="1">
              <a:spcAft>
                <a:spcPts val="0"/>
              </a:spcAft>
              <a:defRPr/>
            </a:pPr>
            <a:r>
              <a:rPr lang="en-US" altLang="zh-CN" b="0" dirty="0">
                <a:solidFill>
                  <a:srgbClr val="FF0000"/>
                </a:solidFill>
                <a:effectLst/>
                <a:latin typeface="Times New Roman" pitchFamily="18" charset="0"/>
                <a:ea typeface="楷体_GB2312" pitchFamily="49" charset="-122"/>
              </a:rPr>
              <a:t>V</a:t>
            </a:r>
            <a:r>
              <a:rPr lang="zh-CN" altLang="en-US" b="0" dirty="0">
                <a:solidFill>
                  <a:srgbClr val="FF0000"/>
                </a:solidFill>
                <a:effectLst/>
                <a:latin typeface="Times New Roman" pitchFamily="18" charset="0"/>
                <a:ea typeface="楷体_GB2312" pitchFamily="49" charset="-122"/>
              </a:rPr>
              <a:t>形带</a:t>
            </a:r>
          </a:p>
        </p:txBody>
      </p:sp>
      <p:pic>
        <p:nvPicPr>
          <p:cNvPr id="18436" name="Picture 4"/>
          <p:cNvPicPr>
            <a:picLocks noChangeAspect="1" noChangeArrowheads="1"/>
          </p:cNvPicPr>
          <p:nvPr/>
        </p:nvPicPr>
        <p:blipFill>
          <a:blip r:embed="rId2"/>
          <a:srcRect b="13200"/>
          <a:stretch>
            <a:fillRect/>
          </a:stretch>
        </p:blipFill>
        <p:spPr bwMode="auto">
          <a:xfrm>
            <a:off x="2700338" y="3860800"/>
            <a:ext cx="4491037" cy="21399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457200" y="1600200"/>
            <a:ext cx="4978400" cy="4525963"/>
          </a:xfrm>
        </p:spPr>
        <p:txBody>
          <a:bodyPr/>
          <a:lstStyle/>
          <a:p>
            <a:pPr eaLnBrk="1" hangingPunct="1">
              <a:lnSpc>
                <a:spcPct val="90000"/>
              </a:lnSpc>
            </a:pPr>
            <a:r>
              <a:rPr lang="zh-CN" altLang="en-US" dirty="0">
                <a:latin typeface="Times New Roman" pitchFamily="18" charset="0"/>
                <a:ea typeface="楷体_GB2312" pitchFamily="49" charset="-122"/>
              </a:rPr>
              <a:t>在一般机械传动中，应用最为广泛的是Ｖ带传动。Ｖ带的横截面呈等腰梯形，传动时，以两侧为工作面，但Ｖ带与轮槽槽底不接触。在同样的张紧力下，Ｖ带传动较平带传动能产生更大的摩擦力，这是Ｖ带传动性能上的最大优点。</a:t>
            </a:r>
          </a:p>
        </p:txBody>
      </p:sp>
      <p:sp>
        <p:nvSpPr>
          <p:cNvPr id="9218" name="Rectangle 2"/>
          <p:cNvSpPr>
            <a:spLocks noGrp="1" noChangeArrowheads="1"/>
          </p:cNvSpPr>
          <p:nvPr>
            <p:ph type="title"/>
          </p:nvPr>
        </p:nvSpPr>
        <p:spPr/>
        <p:txBody>
          <a:bodyPr/>
          <a:lstStyle/>
          <a:p>
            <a:pPr eaLnBrk="1" fontAlgn="auto" hangingPunct="1">
              <a:spcAft>
                <a:spcPts val="0"/>
              </a:spcAft>
              <a:defRPr/>
            </a:pPr>
            <a:r>
              <a:rPr lang="en-US" altLang="zh-CN" dirty="0">
                <a:solidFill>
                  <a:srgbClr val="FF0000"/>
                </a:solidFill>
                <a:effectLst/>
                <a:latin typeface="Times New Roman" pitchFamily="18" charset="0"/>
                <a:ea typeface="楷体_GB2312" pitchFamily="49" charset="-122"/>
              </a:rPr>
              <a:t>V</a:t>
            </a:r>
            <a:r>
              <a:rPr lang="zh-CN" altLang="en-US" dirty="0">
                <a:solidFill>
                  <a:srgbClr val="FF0000"/>
                </a:solidFill>
                <a:effectLst/>
                <a:latin typeface="Times New Roman" pitchFamily="18" charset="0"/>
                <a:ea typeface="楷体_GB2312" pitchFamily="49" charset="-122"/>
              </a:rPr>
              <a:t>形带轮</a:t>
            </a:r>
          </a:p>
        </p:txBody>
      </p:sp>
      <p:pic>
        <p:nvPicPr>
          <p:cNvPr id="19460" name="Picture 4"/>
          <p:cNvPicPr>
            <a:picLocks noChangeAspect="1" noChangeArrowheads="1"/>
          </p:cNvPicPr>
          <p:nvPr/>
        </p:nvPicPr>
        <p:blipFill>
          <a:blip r:embed="rId2"/>
          <a:srcRect/>
          <a:stretch>
            <a:fillRect/>
          </a:stretch>
        </p:blipFill>
        <p:spPr bwMode="auto">
          <a:xfrm>
            <a:off x="5867400" y="1196975"/>
            <a:ext cx="2312988" cy="2406650"/>
          </a:xfrm>
          <a:prstGeom prst="rect">
            <a:avLst/>
          </a:prstGeom>
          <a:noFill/>
          <a:ln w="9525">
            <a:noFill/>
            <a:miter lim="800000"/>
            <a:headEnd/>
            <a:tailEnd/>
          </a:ln>
        </p:spPr>
      </p:pic>
      <p:pic>
        <p:nvPicPr>
          <p:cNvPr id="19461" name="Picture 5"/>
          <p:cNvPicPr>
            <a:picLocks noChangeAspect="1" noChangeArrowheads="1"/>
          </p:cNvPicPr>
          <p:nvPr/>
        </p:nvPicPr>
        <p:blipFill>
          <a:blip r:embed="rId3"/>
          <a:srcRect/>
          <a:stretch>
            <a:fillRect/>
          </a:stretch>
        </p:blipFill>
        <p:spPr bwMode="auto">
          <a:xfrm>
            <a:off x="5940425" y="3789363"/>
            <a:ext cx="2260600" cy="2271712"/>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395288" y="1557338"/>
            <a:ext cx="5483225" cy="4679950"/>
          </a:xfrm>
        </p:spPr>
        <p:txBody>
          <a:bodyPr/>
          <a:lstStyle/>
          <a:p>
            <a:pPr eaLnBrk="1" hangingPunct="1">
              <a:lnSpc>
                <a:spcPct val="90000"/>
              </a:lnSpc>
            </a:pPr>
            <a:r>
              <a:rPr lang="zh-CN" altLang="en-US" sz="2800" dirty="0">
                <a:latin typeface="Times New Roman" pitchFamily="18" charset="0"/>
                <a:ea typeface="楷体_GB2312" pitchFamily="49" charset="-122"/>
              </a:rPr>
              <a:t>带轮由轮缘、轮辐和轮毂三部分组成</a:t>
            </a:r>
          </a:p>
          <a:p>
            <a:pPr eaLnBrk="1" hangingPunct="1">
              <a:lnSpc>
                <a:spcPct val="90000"/>
              </a:lnSpc>
            </a:pPr>
            <a:r>
              <a:rPr lang="zh-CN" altLang="en-US" sz="2800" dirty="0">
                <a:latin typeface="Times New Roman" pitchFamily="18" charset="0"/>
                <a:ea typeface="楷体_GB2312" pitchFamily="49" charset="-122"/>
              </a:rPr>
              <a:t>轮缘指带轮的外圈环形部分 </a:t>
            </a:r>
            <a:r>
              <a:rPr lang="en-US" altLang="zh-CN" sz="2800" dirty="0">
                <a:latin typeface="Times New Roman" pitchFamily="18" charset="0"/>
                <a:ea typeface="楷体_GB2312" pitchFamily="49" charset="-122"/>
              </a:rPr>
              <a:t>V</a:t>
            </a:r>
            <a:r>
              <a:rPr lang="zh-CN" altLang="en-US" sz="2800" dirty="0">
                <a:latin typeface="Times New Roman" pitchFamily="18" charset="0"/>
                <a:ea typeface="楷体_GB2312" pitchFamily="49" charset="-122"/>
              </a:rPr>
              <a:t>形带两侧面的夹角为</a:t>
            </a:r>
            <a:r>
              <a:rPr lang="en-US" altLang="zh-CN" sz="2800" dirty="0">
                <a:latin typeface="Times New Roman" pitchFamily="18" charset="0"/>
                <a:ea typeface="楷体_GB2312" pitchFamily="49" charset="-122"/>
              </a:rPr>
              <a:t>40°</a:t>
            </a:r>
            <a:r>
              <a:rPr lang="zh-CN" altLang="en-US" sz="2800" dirty="0">
                <a:latin typeface="Times New Roman" pitchFamily="18" charset="0"/>
                <a:ea typeface="楷体_GB2312" pitchFamily="49" charset="-122"/>
              </a:rPr>
              <a:t>轮槽楔角应为</a:t>
            </a:r>
            <a:r>
              <a:rPr lang="en-US" altLang="zh-CN" sz="2800" dirty="0">
                <a:latin typeface="Times New Roman" pitchFamily="18" charset="0"/>
                <a:ea typeface="楷体_GB2312" pitchFamily="49" charset="-122"/>
              </a:rPr>
              <a:t>32 ° </a:t>
            </a:r>
            <a:r>
              <a:rPr lang="zh-CN" altLang="en-US" sz="2800" dirty="0">
                <a:latin typeface="Times New Roman" pitchFamily="18" charset="0"/>
                <a:ea typeface="楷体_GB2312" pitchFamily="49" charset="-122"/>
              </a:rPr>
              <a:t>、</a:t>
            </a:r>
            <a:r>
              <a:rPr lang="en-US" altLang="zh-CN" sz="2800" dirty="0">
                <a:latin typeface="Times New Roman" pitchFamily="18" charset="0"/>
                <a:ea typeface="楷体_GB2312" pitchFamily="49" charset="-122"/>
              </a:rPr>
              <a:t>34 ° </a:t>
            </a:r>
            <a:r>
              <a:rPr lang="zh-CN" altLang="en-US" sz="2800" dirty="0">
                <a:latin typeface="Times New Roman" pitchFamily="18" charset="0"/>
                <a:ea typeface="楷体_GB2312" pitchFamily="49" charset="-122"/>
              </a:rPr>
              <a:t>、</a:t>
            </a:r>
            <a:r>
              <a:rPr lang="en-US" altLang="zh-CN" sz="2800" dirty="0">
                <a:latin typeface="Times New Roman" pitchFamily="18" charset="0"/>
                <a:ea typeface="楷体_GB2312" pitchFamily="49" charset="-122"/>
              </a:rPr>
              <a:t>36 ° </a:t>
            </a:r>
            <a:r>
              <a:rPr lang="zh-CN" altLang="en-US" sz="2800" dirty="0">
                <a:latin typeface="Times New Roman" pitchFamily="18" charset="0"/>
                <a:ea typeface="楷体_GB2312" pitchFamily="49" charset="-122"/>
              </a:rPr>
              <a:t>、</a:t>
            </a:r>
            <a:r>
              <a:rPr lang="en-US" altLang="zh-CN" sz="2800" dirty="0">
                <a:latin typeface="Times New Roman" pitchFamily="18" charset="0"/>
                <a:ea typeface="楷体_GB2312" pitchFamily="49" charset="-122"/>
              </a:rPr>
              <a:t>38 °.</a:t>
            </a:r>
          </a:p>
          <a:p>
            <a:pPr eaLnBrk="1" hangingPunct="1">
              <a:lnSpc>
                <a:spcPct val="90000"/>
              </a:lnSpc>
            </a:pPr>
            <a:r>
              <a:rPr lang="zh-CN" altLang="en-US" sz="2800" dirty="0">
                <a:latin typeface="Times New Roman" pitchFamily="18" charset="0"/>
                <a:ea typeface="楷体_GB2312" pitchFamily="49" charset="-122"/>
              </a:rPr>
              <a:t>轮毂指带轮的内圈环形部分</a:t>
            </a:r>
          </a:p>
          <a:p>
            <a:pPr eaLnBrk="1" hangingPunct="1">
              <a:lnSpc>
                <a:spcPct val="90000"/>
              </a:lnSpc>
            </a:pPr>
            <a:r>
              <a:rPr lang="zh-CN" altLang="en-US" sz="2800" dirty="0">
                <a:latin typeface="Times New Roman" pitchFamily="18" charset="0"/>
                <a:ea typeface="楷体_GB2312" pitchFamily="49" charset="-122"/>
              </a:rPr>
              <a:t>轮辐指轮缘和轮毂间的相连部分，根据轮辐结构的不同分为辐板式、轮辐式和实心式</a:t>
            </a:r>
          </a:p>
        </p:txBody>
      </p:sp>
      <p:sp>
        <p:nvSpPr>
          <p:cNvPr id="10242" name="Rectangle 2"/>
          <p:cNvSpPr>
            <a:spLocks noGrp="1" noChangeArrowheads="1"/>
          </p:cNvSpPr>
          <p:nvPr>
            <p:ph type="title"/>
          </p:nvPr>
        </p:nvSpPr>
        <p:spPr/>
        <p:txBody>
          <a:bodyPr/>
          <a:lstStyle/>
          <a:p>
            <a:pPr eaLnBrk="1" fontAlgn="auto" hangingPunct="1">
              <a:spcAft>
                <a:spcPts val="0"/>
              </a:spcAft>
              <a:defRPr/>
            </a:pPr>
            <a:r>
              <a:rPr lang="en-US" altLang="zh-CN" b="0" dirty="0">
                <a:solidFill>
                  <a:srgbClr val="FF0000"/>
                </a:solidFill>
                <a:effectLst/>
                <a:latin typeface="Times New Roman" pitchFamily="18" charset="0"/>
                <a:ea typeface="楷体_GB2312" pitchFamily="49" charset="-122"/>
              </a:rPr>
              <a:t>V</a:t>
            </a:r>
            <a:r>
              <a:rPr lang="zh-CN" altLang="en-US" b="0" dirty="0">
                <a:solidFill>
                  <a:srgbClr val="FF0000"/>
                </a:solidFill>
                <a:effectLst/>
                <a:latin typeface="Times New Roman" pitchFamily="18" charset="0"/>
                <a:ea typeface="楷体_GB2312" pitchFamily="49" charset="-122"/>
              </a:rPr>
              <a:t>形带轮</a:t>
            </a:r>
          </a:p>
        </p:txBody>
      </p:sp>
      <p:pic>
        <p:nvPicPr>
          <p:cNvPr id="20484" name="Picture 5" descr="5"/>
          <p:cNvPicPr>
            <a:picLocks noChangeAspect="1" noChangeArrowheads="1"/>
          </p:cNvPicPr>
          <p:nvPr/>
        </p:nvPicPr>
        <p:blipFill>
          <a:blip r:embed="rId2"/>
          <a:srcRect/>
          <a:stretch>
            <a:fillRect/>
          </a:stretch>
        </p:blipFill>
        <p:spPr bwMode="auto">
          <a:xfrm>
            <a:off x="6516688" y="476250"/>
            <a:ext cx="1651000" cy="1800225"/>
          </a:xfrm>
          <a:prstGeom prst="rect">
            <a:avLst/>
          </a:prstGeom>
          <a:noFill/>
          <a:ln w="9525">
            <a:noFill/>
            <a:miter lim="800000"/>
            <a:headEnd/>
            <a:tailEnd/>
          </a:ln>
        </p:spPr>
      </p:pic>
      <p:pic>
        <p:nvPicPr>
          <p:cNvPr id="20485" name="Picture 7" descr="7"/>
          <p:cNvPicPr>
            <a:picLocks noChangeAspect="1" noChangeArrowheads="1"/>
          </p:cNvPicPr>
          <p:nvPr/>
        </p:nvPicPr>
        <p:blipFill>
          <a:blip r:embed="rId3"/>
          <a:srcRect/>
          <a:stretch>
            <a:fillRect/>
          </a:stretch>
        </p:blipFill>
        <p:spPr bwMode="auto">
          <a:xfrm>
            <a:off x="6659563" y="2565400"/>
            <a:ext cx="1673225" cy="1728788"/>
          </a:xfrm>
          <a:prstGeom prst="rect">
            <a:avLst/>
          </a:prstGeom>
          <a:noFill/>
          <a:ln w="9525">
            <a:noFill/>
            <a:miter lim="800000"/>
            <a:headEnd/>
            <a:tailEnd/>
          </a:ln>
        </p:spPr>
      </p:pic>
      <p:pic>
        <p:nvPicPr>
          <p:cNvPr id="20486" name="Picture 9" descr="2"/>
          <p:cNvPicPr>
            <a:picLocks noChangeAspect="1" noChangeArrowheads="1"/>
          </p:cNvPicPr>
          <p:nvPr/>
        </p:nvPicPr>
        <p:blipFill>
          <a:blip r:embed="rId4"/>
          <a:srcRect/>
          <a:stretch>
            <a:fillRect/>
          </a:stretch>
        </p:blipFill>
        <p:spPr bwMode="auto">
          <a:xfrm>
            <a:off x="6804025" y="4508500"/>
            <a:ext cx="1470025" cy="158432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p:txBody>
          <a:bodyPr/>
          <a:lstStyle/>
          <a:p>
            <a:pPr eaLnBrk="1" hangingPunct="1"/>
            <a:r>
              <a:rPr lang="zh-CN" altLang="en-US" dirty="0">
                <a:latin typeface="Times New Roman" pitchFamily="18" charset="0"/>
                <a:ea typeface="楷体_GB2312" pitchFamily="49" charset="-122"/>
              </a:rPr>
              <a:t>带轮材料多采用灰铸铁，牌号一般选用</a:t>
            </a:r>
            <a:r>
              <a:rPr lang="en-US" altLang="zh-CN" dirty="0">
                <a:latin typeface="Times New Roman" pitchFamily="18" charset="0"/>
                <a:ea typeface="楷体_GB2312" pitchFamily="49" charset="-122"/>
              </a:rPr>
              <a:t>HT150</a:t>
            </a:r>
            <a:r>
              <a:rPr lang="zh-CN" altLang="en-US" dirty="0">
                <a:latin typeface="Times New Roman" pitchFamily="18" charset="0"/>
                <a:ea typeface="楷体_GB2312" pitchFamily="49" charset="-122"/>
              </a:rPr>
              <a:t>或</a:t>
            </a:r>
            <a:r>
              <a:rPr lang="en-US" altLang="zh-CN" dirty="0">
                <a:latin typeface="Times New Roman" pitchFamily="18" charset="0"/>
                <a:ea typeface="楷体_GB2312" pitchFamily="49" charset="-122"/>
              </a:rPr>
              <a:t>HT200</a:t>
            </a:r>
            <a:r>
              <a:rPr lang="zh-CN" altLang="en-US" dirty="0">
                <a:latin typeface="Times New Roman" pitchFamily="18" charset="0"/>
                <a:ea typeface="楷体_GB2312" pitchFamily="49" charset="-122"/>
              </a:rPr>
              <a:t>，也可选用钢或非金属材料（塑料、木材）。</a:t>
            </a:r>
          </a:p>
          <a:p>
            <a:pPr eaLnBrk="1" hangingPunct="1"/>
            <a:r>
              <a:rPr lang="zh-CN" altLang="en-US" dirty="0">
                <a:latin typeface="Times New Roman" pitchFamily="18" charset="0"/>
                <a:ea typeface="楷体_GB2312" pitchFamily="49" charset="-122"/>
              </a:rPr>
              <a:t>铸铁带轮允许的最大圆周速度为</a:t>
            </a:r>
            <a:r>
              <a:rPr lang="en-US" altLang="zh-CN" dirty="0">
                <a:latin typeface="Times New Roman" pitchFamily="18" charset="0"/>
                <a:ea typeface="楷体_GB2312" pitchFamily="49" charset="-122"/>
              </a:rPr>
              <a:t>25m/s</a:t>
            </a:r>
            <a:r>
              <a:rPr lang="zh-CN" altLang="en-US" dirty="0">
                <a:latin typeface="Times New Roman" pitchFamily="18" charset="0"/>
                <a:ea typeface="楷体_GB2312" pitchFamily="49" charset="-122"/>
              </a:rPr>
              <a:t>，速度更高时，可采用铸钢或钢板冲压而成。塑料带轮的重量轻，摩擦系数大，常用于机床中。 </a:t>
            </a:r>
          </a:p>
        </p:txBody>
      </p:sp>
      <p:sp>
        <p:nvSpPr>
          <p:cNvPr id="11266" name="Rectangle 2"/>
          <p:cNvSpPr>
            <a:spLocks noGrp="1" noChangeArrowheads="1"/>
          </p:cNvSpPr>
          <p:nvPr>
            <p:ph type="title"/>
          </p:nvPr>
        </p:nvSpPr>
        <p:spPr/>
        <p:txBody>
          <a:bodyPr/>
          <a:lstStyle/>
          <a:p>
            <a:pPr eaLnBrk="1" fontAlgn="auto" hangingPunct="1">
              <a:spcAft>
                <a:spcPts val="0"/>
              </a:spcAft>
              <a:defRPr/>
            </a:pPr>
            <a:r>
              <a:rPr lang="en-US" altLang="zh-CN" dirty="0">
                <a:solidFill>
                  <a:srgbClr val="FF0000"/>
                </a:solidFill>
                <a:effectLst/>
                <a:latin typeface="Times New Roman" pitchFamily="18" charset="0"/>
                <a:ea typeface="楷体_GB2312" pitchFamily="49" charset="-122"/>
              </a:rPr>
              <a:t>V</a:t>
            </a:r>
            <a:r>
              <a:rPr lang="zh-CN" altLang="en-US" dirty="0">
                <a:solidFill>
                  <a:srgbClr val="FF0000"/>
                </a:solidFill>
                <a:effectLst/>
                <a:latin typeface="Times New Roman" pitchFamily="18" charset="0"/>
                <a:ea typeface="楷体_GB2312" pitchFamily="49" charset="-122"/>
              </a:rPr>
              <a:t>形带轮</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64" name="Picture 28" descr="1">
            <a:extLst>
              <a:ext uri="{FF2B5EF4-FFF2-40B4-BE49-F238E27FC236}">
                <a16:creationId xmlns:a16="http://schemas.microsoft.com/office/drawing/2014/main" id="{8CCBD1B9-EFC8-4D03-B62A-84581E96A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850" y="1017588"/>
            <a:ext cx="315277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5" name="Picture 29" descr="1">
            <a:extLst>
              <a:ext uri="{FF2B5EF4-FFF2-40B4-BE49-F238E27FC236}">
                <a16:creationId xmlns:a16="http://schemas.microsoft.com/office/drawing/2014/main" id="{1B885189-C416-432D-8E0F-CD6272225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1604963"/>
            <a:ext cx="3732213"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0">
            <a:extLst>
              <a:ext uri="{FF2B5EF4-FFF2-40B4-BE49-F238E27FC236}">
                <a16:creationId xmlns:a16="http://schemas.microsoft.com/office/drawing/2014/main" id="{FE8AA704-C356-4A4B-8BC1-5695C1D5749F}"/>
              </a:ext>
            </a:extLst>
          </p:cNvPr>
          <p:cNvGrpSpPr>
            <a:grpSpLocks/>
          </p:cNvGrpSpPr>
          <p:nvPr/>
        </p:nvGrpSpPr>
        <p:grpSpPr bwMode="auto">
          <a:xfrm>
            <a:off x="2620963" y="1146175"/>
            <a:ext cx="1519237" cy="2214563"/>
            <a:chOff x="2478" y="1200"/>
            <a:chExt cx="957" cy="1395"/>
          </a:xfrm>
        </p:grpSpPr>
        <p:grpSp>
          <p:nvGrpSpPr>
            <p:cNvPr id="53264" name="Group 31">
              <a:extLst>
                <a:ext uri="{FF2B5EF4-FFF2-40B4-BE49-F238E27FC236}">
                  <a16:creationId xmlns:a16="http://schemas.microsoft.com/office/drawing/2014/main" id="{537EF4B4-3893-4FA0-8A09-E88F59B0C8BD}"/>
                </a:ext>
              </a:extLst>
            </p:cNvPr>
            <p:cNvGrpSpPr>
              <a:grpSpLocks/>
            </p:cNvGrpSpPr>
            <p:nvPr/>
          </p:nvGrpSpPr>
          <p:grpSpPr bwMode="auto">
            <a:xfrm>
              <a:off x="2478" y="1200"/>
              <a:ext cx="957" cy="1395"/>
              <a:chOff x="2478" y="1200"/>
              <a:chExt cx="957" cy="1395"/>
            </a:xfrm>
          </p:grpSpPr>
          <p:sp>
            <p:nvSpPr>
              <p:cNvPr id="53266" name="Line 32">
                <a:extLst>
                  <a:ext uri="{FF2B5EF4-FFF2-40B4-BE49-F238E27FC236}">
                    <a16:creationId xmlns:a16="http://schemas.microsoft.com/office/drawing/2014/main" id="{9709794D-2841-4C3C-A7D7-0A4503BF4624}"/>
                  </a:ext>
                </a:extLst>
              </p:cNvPr>
              <p:cNvSpPr>
                <a:spLocks noChangeShapeType="1"/>
              </p:cNvSpPr>
              <p:nvPr/>
            </p:nvSpPr>
            <p:spPr bwMode="auto">
              <a:xfrm flipV="1">
                <a:off x="2478" y="1980"/>
                <a:ext cx="0" cy="615"/>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7" name="Line 33">
                <a:extLst>
                  <a:ext uri="{FF2B5EF4-FFF2-40B4-BE49-F238E27FC236}">
                    <a16:creationId xmlns:a16="http://schemas.microsoft.com/office/drawing/2014/main" id="{43495CD6-D869-468A-8E75-E5F303C04F5E}"/>
                  </a:ext>
                </a:extLst>
              </p:cNvPr>
              <p:cNvSpPr>
                <a:spLocks noChangeShapeType="1"/>
              </p:cNvSpPr>
              <p:nvPr/>
            </p:nvSpPr>
            <p:spPr bwMode="auto">
              <a:xfrm flipV="1">
                <a:off x="3435" y="1200"/>
                <a:ext cx="0" cy="597"/>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8" name="Line 34">
                <a:extLst>
                  <a:ext uri="{FF2B5EF4-FFF2-40B4-BE49-F238E27FC236}">
                    <a16:creationId xmlns:a16="http://schemas.microsoft.com/office/drawing/2014/main" id="{D0F8AF67-BCD4-4A17-8469-4A63DC09D6AE}"/>
                  </a:ext>
                </a:extLst>
              </p:cNvPr>
              <p:cNvSpPr>
                <a:spLocks noChangeShapeType="1"/>
              </p:cNvSpPr>
              <p:nvPr/>
            </p:nvSpPr>
            <p:spPr bwMode="auto">
              <a:xfrm flipV="1">
                <a:off x="2481" y="1257"/>
                <a:ext cx="951" cy="810"/>
              </a:xfrm>
              <a:prstGeom prst="line">
                <a:avLst/>
              </a:prstGeom>
              <a:noFill/>
              <a:ln w="12700">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265" name="Rectangle 35">
              <a:extLst>
                <a:ext uri="{FF2B5EF4-FFF2-40B4-BE49-F238E27FC236}">
                  <a16:creationId xmlns:a16="http://schemas.microsoft.com/office/drawing/2014/main" id="{F13E6B3E-8535-4A6F-8409-203A191C7B44}"/>
                </a:ext>
              </a:extLst>
            </p:cNvPr>
            <p:cNvSpPr>
              <a:spLocks noChangeArrowheads="1"/>
            </p:cNvSpPr>
            <p:nvPr/>
          </p:nvSpPr>
          <p:spPr bwMode="auto">
            <a:xfrm>
              <a:off x="2749" y="13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latin typeface="宋体" panose="02010600030101010101" pitchFamily="2" charset="-122"/>
                </a:rPr>
                <a:t>a</a:t>
              </a:r>
            </a:p>
          </p:txBody>
        </p:sp>
      </p:grpSp>
      <p:sp>
        <p:nvSpPr>
          <p:cNvPr id="142372" name="AutoShape 36">
            <a:extLst>
              <a:ext uri="{FF2B5EF4-FFF2-40B4-BE49-F238E27FC236}">
                <a16:creationId xmlns:a16="http://schemas.microsoft.com/office/drawing/2014/main" id="{F5606811-1647-4158-99B6-428C9C52813A}"/>
              </a:ext>
            </a:extLst>
          </p:cNvPr>
          <p:cNvSpPr>
            <a:spLocks noChangeArrowheads="1"/>
          </p:cNvSpPr>
          <p:nvPr/>
        </p:nvSpPr>
        <p:spPr bwMode="auto">
          <a:xfrm>
            <a:off x="3635375" y="4370388"/>
            <a:ext cx="1428750" cy="400050"/>
          </a:xfrm>
          <a:prstGeom prst="wedgeRoundRectCallout">
            <a:avLst>
              <a:gd name="adj1" fmla="val -97333"/>
              <a:gd name="adj2" fmla="val -334921"/>
              <a:gd name="adj3" fmla="val 16667"/>
            </a:avLst>
          </a:prstGeom>
          <a:solidFill>
            <a:schemeClr val="accent1"/>
          </a:solidFill>
          <a:ln w="9525">
            <a:solidFill>
              <a:srgbClr val="00FFFF"/>
            </a:solidFill>
            <a:miter lim="800000"/>
            <a:headEnd/>
            <a:tailEnd/>
          </a:ln>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latin typeface="Times New Roman" panose="02020603050405020304" pitchFamily="18" charset="0"/>
              </a:rPr>
              <a:t>调整螺钉</a:t>
            </a:r>
          </a:p>
        </p:txBody>
      </p:sp>
      <p:sp>
        <p:nvSpPr>
          <p:cNvPr id="142373" name="AutoShape 37">
            <a:extLst>
              <a:ext uri="{FF2B5EF4-FFF2-40B4-BE49-F238E27FC236}">
                <a16:creationId xmlns:a16="http://schemas.microsoft.com/office/drawing/2014/main" id="{A6BB7D50-2BE5-4095-B301-60C42B93E396}"/>
              </a:ext>
            </a:extLst>
          </p:cNvPr>
          <p:cNvSpPr>
            <a:spLocks noChangeArrowheads="1"/>
          </p:cNvSpPr>
          <p:nvPr/>
        </p:nvSpPr>
        <p:spPr bwMode="auto">
          <a:xfrm>
            <a:off x="4403725" y="3638550"/>
            <a:ext cx="1428750" cy="400050"/>
          </a:xfrm>
          <a:prstGeom prst="wedgeRoundRectCallout">
            <a:avLst>
              <a:gd name="adj1" fmla="val 134889"/>
              <a:gd name="adj2" fmla="val 57542"/>
              <a:gd name="adj3" fmla="val 16667"/>
            </a:avLst>
          </a:prstGeom>
          <a:solidFill>
            <a:schemeClr val="accent1"/>
          </a:solidFill>
          <a:ln w="9525">
            <a:solidFill>
              <a:srgbClr val="00FFFF"/>
            </a:solidFill>
            <a:miter lim="800000"/>
            <a:headEnd/>
            <a:tailEnd/>
          </a:ln>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latin typeface="Times New Roman" panose="02020603050405020304" pitchFamily="18" charset="0"/>
              </a:rPr>
              <a:t>调整螺钉</a:t>
            </a:r>
          </a:p>
        </p:txBody>
      </p:sp>
      <p:sp>
        <p:nvSpPr>
          <p:cNvPr id="142374" name="Text Box 38">
            <a:extLst>
              <a:ext uri="{FF2B5EF4-FFF2-40B4-BE49-F238E27FC236}">
                <a16:creationId xmlns:a16="http://schemas.microsoft.com/office/drawing/2014/main" id="{067D45F3-BCA9-4E79-BF96-2443B4922604}"/>
              </a:ext>
            </a:extLst>
          </p:cNvPr>
          <p:cNvSpPr txBox="1">
            <a:spLocks noChangeArrowheads="1"/>
          </p:cNvSpPr>
          <p:nvPr/>
        </p:nvSpPr>
        <p:spPr bwMode="auto">
          <a:xfrm>
            <a:off x="684213" y="4471988"/>
            <a:ext cx="2451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0033CC"/>
                </a:solidFill>
                <a:latin typeface="Times New Roman" panose="02020603050405020304" pitchFamily="18" charset="0"/>
              </a:rPr>
              <a:t>滑道式张紧装置</a:t>
            </a:r>
          </a:p>
        </p:txBody>
      </p:sp>
      <p:sp>
        <p:nvSpPr>
          <p:cNvPr id="142375" name="Text Box 39">
            <a:extLst>
              <a:ext uri="{FF2B5EF4-FFF2-40B4-BE49-F238E27FC236}">
                <a16:creationId xmlns:a16="http://schemas.microsoft.com/office/drawing/2014/main" id="{465D75AB-EE97-49E7-9945-2C7D0B30D0EF}"/>
              </a:ext>
            </a:extLst>
          </p:cNvPr>
          <p:cNvSpPr txBox="1">
            <a:spLocks noChangeArrowheads="1"/>
          </p:cNvSpPr>
          <p:nvPr/>
        </p:nvSpPr>
        <p:spPr bwMode="auto">
          <a:xfrm>
            <a:off x="4859338" y="1951038"/>
            <a:ext cx="2451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0033CC"/>
                </a:solidFill>
                <a:latin typeface="Times New Roman" panose="02020603050405020304" pitchFamily="18" charset="0"/>
              </a:rPr>
              <a:t>摆架式张紧装置</a:t>
            </a:r>
          </a:p>
        </p:txBody>
      </p:sp>
      <p:grpSp>
        <p:nvGrpSpPr>
          <p:cNvPr id="4" name="Group 40">
            <a:extLst>
              <a:ext uri="{FF2B5EF4-FFF2-40B4-BE49-F238E27FC236}">
                <a16:creationId xmlns:a16="http://schemas.microsoft.com/office/drawing/2014/main" id="{7E6ED2F2-33DB-46DD-AA29-41A6B48666C6}"/>
              </a:ext>
            </a:extLst>
          </p:cNvPr>
          <p:cNvGrpSpPr>
            <a:grpSpLocks/>
          </p:cNvGrpSpPr>
          <p:nvPr/>
        </p:nvGrpSpPr>
        <p:grpSpPr bwMode="auto">
          <a:xfrm>
            <a:off x="6600825" y="1238250"/>
            <a:ext cx="1428750" cy="2000250"/>
            <a:chOff x="4158" y="1596"/>
            <a:chExt cx="900" cy="1260"/>
          </a:xfrm>
        </p:grpSpPr>
        <p:grpSp>
          <p:nvGrpSpPr>
            <p:cNvPr id="53259" name="Group 41">
              <a:extLst>
                <a:ext uri="{FF2B5EF4-FFF2-40B4-BE49-F238E27FC236}">
                  <a16:creationId xmlns:a16="http://schemas.microsoft.com/office/drawing/2014/main" id="{277C040E-A0A5-4BCD-92AF-4D05686DB9DC}"/>
                </a:ext>
              </a:extLst>
            </p:cNvPr>
            <p:cNvGrpSpPr>
              <a:grpSpLocks/>
            </p:cNvGrpSpPr>
            <p:nvPr/>
          </p:nvGrpSpPr>
          <p:grpSpPr bwMode="auto">
            <a:xfrm>
              <a:off x="4158" y="1596"/>
              <a:ext cx="900" cy="1260"/>
              <a:chOff x="4158" y="1596"/>
              <a:chExt cx="900" cy="1260"/>
            </a:xfrm>
          </p:grpSpPr>
          <p:sp>
            <p:nvSpPr>
              <p:cNvPr id="53261" name="Line 42">
                <a:extLst>
                  <a:ext uri="{FF2B5EF4-FFF2-40B4-BE49-F238E27FC236}">
                    <a16:creationId xmlns:a16="http://schemas.microsoft.com/office/drawing/2014/main" id="{DA7C968A-BAD1-49A3-99B7-1367CB0EE7AD}"/>
                  </a:ext>
                </a:extLst>
              </p:cNvPr>
              <p:cNvSpPr>
                <a:spLocks noChangeShapeType="1"/>
              </p:cNvSpPr>
              <p:nvPr/>
            </p:nvSpPr>
            <p:spPr bwMode="auto">
              <a:xfrm flipH="1" flipV="1">
                <a:off x="4158" y="2652"/>
                <a:ext cx="378" cy="204"/>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2" name="Line 43">
                <a:extLst>
                  <a:ext uri="{FF2B5EF4-FFF2-40B4-BE49-F238E27FC236}">
                    <a16:creationId xmlns:a16="http://schemas.microsoft.com/office/drawing/2014/main" id="{3789B346-F574-401F-9B72-47F8A2C6F19A}"/>
                  </a:ext>
                </a:extLst>
              </p:cNvPr>
              <p:cNvSpPr>
                <a:spLocks noChangeShapeType="1"/>
              </p:cNvSpPr>
              <p:nvPr/>
            </p:nvSpPr>
            <p:spPr bwMode="auto">
              <a:xfrm flipH="1" flipV="1">
                <a:off x="4716" y="1596"/>
                <a:ext cx="342" cy="192"/>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3" name="Line 44">
                <a:extLst>
                  <a:ext uri="{FF2B5EF4-FFF2-40B4-BE49-F238E27FC236}">
                    <a16:creationId xmlns:a16="http://schemas.microsoft.com/office/drawing/2014/main" id="{FEC5431A-995C-43CD-A5EF-6EDA16906106}"/>
                  </a:ext>
                </a:extLst>
              </p:cNvPr>
              <p:cNvSpPr>
                <a:spLocks noChangeShapeType="1"/>
              </p:cNvSpPr>
              <p:nvPr/>
            </p:nvSpPr>
            <p:spPr bwMode="auto">
              <a:xfrm flipV="1">
                <a:off x="4188" y="1620"/>
                <a:ext cx="564" cy="1044"/>
              </a:xfrm>
              <a:prstGeom prst="line">
                <a:avLst/>
              </a:prstGeom>
              <a:noFill/>
              <a:ln w="12700">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260" name="Rectangle 45">
              <a:extLst>
                <a:ext uri="{FF2B5EF4-FFF2-40B4-BE49-F238E27FC236}">
                  <a16:creationId xmlns:a16="http://schemas.microsoft.com/office/drawing/2014/main" id="{A410F7E3-C205-4B34-8C39-6EB0AD107865}"/>
                </a:ext>
              </a:extLst>
            </p:cNvPr>
            <p:cNvSpPr>
              <a:spLocks noChangeArrowheads="1"/>
            </p:cNvSpPr>
            <p:nvPr/>
          </p:nvSpPr>
          <p:spPr bwMode="auto">
            <a:xfrm>
              <a:off x="4291" y="18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latin typeface="宋体" panose="02010600030101010101" pitchFamily="2" charset="-122"/>
                </a:rPr>
                <a:t>a</a:t>
              </a:r>
            </a:p>
          </p:txBody>
        </p:sp>
      </p:grpSp>
      <p:sp>
        <p:nvSpPr>
          <p:cNvPr id="142383" name="Rectangle 47">
            <a:extLst>
              <a:ext uri="{FF2B5EF4-FFF2-40B4-BE49-F238E27FC236}">
                <a16:creationId xmlns:a16="http://schemas.microsoft.com/office/drawing/2014/main" id="{003F49B6-B615-4276-A446-E75EF809AA1F}"/>
              </a:ext>
            </a:extLst>
          </p:cNvPr>
          <p:cNvSpPr>
            <a:spLocks noChangeArrowheads="1"/>
          </p:cNvSpPr>
          <p:nvPr/>
        </p:nvSpPr>
        <p:spPr bwMode="auto">
          <a:xfrm>
            <a:off x="304800" y="1352550"/>
            <a:ext cx="2495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宋体" panose="02010600030101010101" pitchFamily="2" charset="-122"/>
              </a:rPr>
              <a:t>1.</a:t>
            </a:r>
            <a:r>
              <a:rPr kumimoji="1" lang="zh-CN" altLang="en-US" sz="2800" b="1">
                <a:latin typeface="宋体" panose="02010600030101010101" pitchFamily="2" charset="-122"/>
              </a:rPr>
              <a:t>调整中心距 </a:t>
            </a:r>
            <a:endParaRPr kumimoji="1" lang="zh-CN" altLang="en-US" sz="28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42383"/>
                                        </p:tgtEl>
                                        <p:attrNameLst>
                                          <p:attrName>style.visibility</p:attrName>
                                        </p:attrNameLst>
                                      </p:cBhvr>
                                      <p:to>
                                        <p:strVal val="visible"/>
                                      </p:to>
                                    </p:set>
                                    <p:animEffect transition="in" filter="slide(fromTop)">
                                      <p:cBhvr>
                                        <p:cTn id="7" dur="500"/>
                                        <p:tgtEl>
                                          <p:spTgt spid="1423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2365"/>
                                        </p:tgtEl>
                                        <p:attrNameLst>
                                          <p:attrName>style.visibility</p:attrName>
                                        </p:attrNameLst>
                                      </p:cBhvr>
                                      <p:to>
                                        <p:strVal val="visible"/>
                                      </p:to>
                                    </p:set>
                                    <p:animEffect transition="in" filter="dissolve">
                                      <p:cBhvr>
                                        <p:cTn id="12" dur="500"/>
                                        <p:tgtEl>
                                          <p:spTgt spid="142365"/>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4237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4237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2364"/>
                                        </p:tgtEl>
                                        <p:attrNameLst>
                                          <p:attrName>style.visibility</p:attrName>
                                        </p:attrNameLst>
                                      </p:cBhvr>
                                      <p:to>
                                        <p:strVal val="visible"/>
                                      </p:to>
                                    </p:set>
                                    <p:animEffect transition="in" filter="dissolve">
                                      <p:cBhvr>
                                        <p:cTn id="28" dur="500"/>
                                        <p:tgtEl>
                                          <p:spTgt spid="142364"/>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142375"/>
                                        </p:tgtEl>
                                        <p:attrNameLst>
                                          <p:attrName>style.visibility</p:attrName>
                                        </p:attrNameLst>
                                      </p:cBhvr>
                                      <p:to>
                                        <p:strVal val="visible"/>
                                      </p:to>
                                    </p:set>
                                  </p:childTnLst>
                                </p:cTn>
                              </p:par>
                            </p:childTnLst>
                          </p:cTn>
                        </p:par>
                        <p:par>
                          <p:cTn id="32" fill="hold" nodeType="afterGroup">
                            <p:stCondLst>
                              <p:cond delay="1000"/>
                            </p:stCondLst>
                            <p:childTnLst>
                              <p:par>
                                <p:cTn id="33" presetID="1" presetClass="entr" presetSubtype="0" fill="hold" nodeType="afterEffect">
                                  <p:stCondLst>
                                    <p:cond delay="0"/>
                                  </p:stCondLst>
                                  <p:childTnLst>
                                    <p:set>
                                      <p:cBhvr>
                                        <p:cTn id="34" dur="1" fill="hold">
                                          <p:stCondLst>
                                            <p:cond delay="499"/>
                                          </p:stCondLst>
                                        </p:cTn>
                                        <p:tgtEl>
                                          <p:spTgt spid="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2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72" grpId="0" animBg="1" autoUpdateAnimBg="0"/>
      <p:bldP spid="142373" grpId="0" animBg="1" autoUpdateAnimBg="0"/>
      <p:bldP spid="142374" grpId="0" autoUpdateAnimBg="0"/>
      <p:bldP spid="142375" grpId="0" autoUpdateAnimBg="0"/>
      <p:bldP spid="14238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a:extLst>
              <a:ext uri="{FF2B5EF4-FFF2-40B4-BE49-F238E27FC236}">
                <a16:creationId xmlns:a16="http://schemas.microsoft.com/office/drawing/2014/main" id="{32F03D36-5193-4329-A5F2-9CACCF5950A0}"/>
              </a:ext>
            </a:extLst>
          </p:cNvPr>
          <p:cNvSpPr>
            <a:spLocks noChangeArrowheads="1"/>
          </p:cNvSpPr>
          <p:nvPr/>
        </p:nvSpPr>
        <p:spPr bwMode="auto">
          <a:xfrm>
            <a:off x="5848350" y="3230563"/>
            <a:ext cx="1073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lg"/>
                <a:tailEnd type="none" w="sm" len="lg"/>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a:latin typeface="华文中宋" panose="02010600040101010101" pitchFamily="2" charset="-122"/>
                <a:ea typeface="华文中宋" panose="02010600040101010101" pitchFamily="2" charset="-122"/>
              </a:rPr>
              <a:t>潘存云教授研制</a:t>
            </a:r>
          </a:p>
        </p:txBody>
      </p:sp>
      <p:pic>
        <p:nvPicPr>
          <p:cNvPr id="143365" name="Picture 5" descr="1">
            <a:extLst>
              <a:ext uri="{FF2B5EF4-FFF2-40B4-BE49-F238E27FC236}">
                <a16:creationId xmlns:a16="http://schemas.microsoft.com/office/drawing/2014/main" id="{77AFBE98-99E8-471D-B1C4-725223033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138" y="2182813"/>
            <a:ext cx="463867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8" descr="123">
            <a:extLst>
              <a:ext uri="{FF2B5EF4-FFF2-40B4-BE49-F238E27FC236}">
                <a16:creationId xmlns:a16="http://schemas.microsoft.com/office/drawing/2014/main" id="{1F10CD86-36A8-4D87-BF52-32EDA5583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39888"/>
            <a:ext cx="3455988"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9" name="AutoShape 9">
            <a:extLst>
              <a:ext uri="{FF2B5EF4-FFF2-40B4-BE49-F238E27FC236}">
                <a16:creationId xmlns:a16="http://schemas.microsoft.com/office/drawing/2014/main" id="{5C008F39-8BC7-41F7-A4FF-13F4553D9835}"/>
              </a:ext>
            </a:extLst>
          </p:cNvPr>
          <p:cNvSpPr>
            <a:spLocks noChangeArrowheads="1"/>
          </p:cNvSpPr>
          <p:nvPr/>
        </p:nvSpPr>
        <p:spPr bwMode="auto">
          <a:xfrm>
            <a:off x="755650" y="5084763"/>
            <a:ext cx="1276350" cy="360362"/>
          </a:xfrm>
          <a:prstGeom prst="wedgeRoundRectCallout">
            <a:avLst>
              <a:gd name="adj1" fmla="val 137810"/>
              <a:gd name="adj2" fmla="val -538106"/>
              <a:gd name="adj3" fmla="val 16667"/>
            </a:avLst>
          </a:prstGeom>
          <a:solidFill>
            <a:schemeClr val="accent1"/>
          </a:solidFill>
          <a:ln w="9525">
            <a:solidFill>
              <a:srgbClr val="00FFFF"/>
            </a:solidFill>
            <a:miter lim="800000"/>
            <a:headEnd/>
            <a:tailEnd/>
          </a:ln>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latin typeface="Times New Roman" panose="02020603050405020304" pitchFamily="18" charset="0"/>
              </a:rPr>
              <a:t>张紧轮</a:t>
            </a:r>
          </a:p>
        </p:txBody>
      </p:sp>
      <p:sp>
        <p:nvSpPr>
          <p:cNvPr id="143374" name="Rectangle 14">
            <a:extLst>
              <a:ext uri="{FF2B5EF4-FFF2-40B4-BE49-F238E27FC236}">
                <a16:creationId xmlns:a16="http://schemas.microsoft.com/office/drawing/2014/main" id="{7E912C55-7F2B-4DFB-9390-B8A5F48222D6}"/>
              </a:ext>
            </a:extLst>
          </p:cNvPr>
          <p:cNvSpPr>
            <a:spLocks noChangeArrowheads="1"/>
          </p:cNvSpPr>
          <p:nvPr/>
        </p:nvSpPr>
        <p:spPr bwMode="auto">
          <a:xfrm>
            <a:off x="5586413" y="5432425"/>
            <a:ext cx="216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宋体" panose="02010600030101010101" pitchFamily="2" charset="-122"/>
              </a:rPr>
              <a:t>自动张紧装置 </a:t>
            </a:r>
          </a:p>
        </p:txBody>
      </p:sp>
      <p:grpSp>
        <p:nvGrpSpPr>
          <p:cNvPr id="2" name="Group 15">
            <a:extLst>
              <a:ext uri="{FF2B5EF4-FFF2-40B4-BE49-F238E27FC236}">
                <a16:creationId xmlns:a16="http://schemas.microsoft.com/office/drawing/2014/main" id="{ACC83847-D63B-4428-8805-C05DD139D436}"/>
              </a:ext>
            </a:extLst>
          </p:cNvPr>
          <p:cNvGrpSpPr>
            <a:grpSpLocks/>
          </p:cNvGrpSpPr>
          <p:nvPr/>
        </p:nvGrpSpPr>
        <p:grpSpPr bwMode="auto">
          <a:xfrm>
            <a:off x="6365875" y="3810000"/>
            <a:ext cx="1855788" cy="1035050"/>
            <a:chOff x="4010" y="2400"/>
            <a:chExt cx="1169" cy="652"/>
          </a:xfrm>
        </p:grpSpPr>
        <p:sp>
          <p:nvSpPr>
            <p:cNvPr id="54280" name="Oval 16">
              <a:extLst>
                <a:ext uri="{FF2B5EF4-FFF2-40B4-BE49-F238E27FC236}">
                  <a16:creationId xmlns:a16="http://schemas.microsoft.com/office/drawing/2014/main" id="{F6BCD891-5B13-48B2-BCF6-CDB946D58DDB}"/>
                </a:ext>
              </a:extLst>
            </p:cNvPr>
            <p:cNvSpPr>
              <a:spLocks noChangeArrowheads="1"/>
            </p:cNvSpPr>
            <p:nvPr/>
          </p:nvSpPr>
          <p:spPr bwMode="auto">
            <a:xfrm>
              <a:off x="4010" y="2974"/>
              <a:ext cx="78" cy="78"/>
            </a:xfrm>
            <a:prstGeom prst="ellipse">
              <a:avLst/>
            </a:prstGeom>
            <a:solidFill>
              <a:srgbClr val="FF0000"/>
            </a:solidFill>
            <a:ln w="12700">
              <a:solidFill>
                <a:srgbClr val="00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1" name="AutoShape 17">
              <a:extLst>
                <a:ext uri="{FF2B5EF4-FFF2-40B4-BE49-F238E27FC236}">
                  <a16:creationId xmlns:a16="http://schemas.microsoft.com/office/drawing/2014/main" id="{EB26F287-2CF8-4CE3-B868-59D9F46912F2}"/>
                </a:ext>
              </a:extLst>
            </p:cNvPr>
            <p:cNvSpPr>
              <a:spLocks noChangeArrowheads="1"/>
            </p:cNvSpPr>
            <p:nvPr/>
          </p:nvSpPr>
          <p:spPr bwMode="auto">
            <a:xfrm>
              <a:off x="4555" y="2400"/>
              <a:ext cx="624" cy="312"/>
            </a:xfrm>
            <a:prstGeom prst="wedgeRoundRectCallout">
              <a:avLst>
                <a:gd name="adj1" fmla="val -131088"/>
                <a:gd name="adj2" fmla="val 141347"/>
                <a:gd name="adj3" fmla="val 16667"/>
              </a:avLst>
            </a:prstGeom>
            <a:solidFill>
              <a:schemeClr val="accent1"/>
            </a:solidFill>
            <a:ln w="9525">
              <a:solidFill>
                <a:srgbClr val="00FFFF"/>
              </a:solidFill>
              <a:miter lim="800000"/>
              <a:headEnd/>
              <a:tailEnd/>
            </a:ln>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latin typeface="Times New Roman" panose="02020603050405020304" pitchFamily="18" charset="0"/>
                </a:rPr>
                <a:t>销轴</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43365"/>
                                        </p:tgtEl>
                                        <p:attrNameLst>
                                          <p:attrName>style.visibility</p:attrName>
                                        </p:attrNameLst>
                                      </p:cBhvr>
                                      <p:to>
                                        <p:strVal val="visible"/>
                                      </p:to>
                                    </p:set>
                                    <p:animEffect transition="in" filter="dissolve">
                                      <p:cBhvr>
                                        <p:cTn id="11" dur="500"/>
                                        <p:tgtEl>
                                          <p:spTgt spid="143365"/>
                                        </p:tgtEl>
                                      </p:cBhvr>
                                    </p:animEffec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1433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9" grpId="0" animBg="1" autoUpdateAnimBg="0"/>
      <p:bldP spid="14337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8596" y="1357298"/>
            <a:ext cx="8229600" cy="4525962"/>
          </a:xfrm>
        </p:spPr>
        <p:txBody>
          <a:bodyPr/>
          <a:lstStyle/>
          <a:p>
            <a:r>
              <a:rPr lang="zh-CN" altLang="en-US" dirty="0"/>
              <a:t>静设备</a:t>
            </a:r>
            <a:endParaRPr lang="en-US" altLang="zh-CN" dirty="0"/>
          </a:p>
          <a:p>
            <a:pPr lvl="1"/>
            <a:r>
              <a:rPr lang="zh-CN" altLang="en-US" dirty="0"/>
              <a:t>反应器</a:t>
            </a:r>
            <a:endParaRPr lang="en-US" altLang="zh-CN" dirty="0"/>
          </a:p>
          <a:p>
            <a:pPr lvl="1"/>
            <a:r>
              <a:rPr lang="zh-CN" altLang="en-US" dirty="0"/>
              <a:t>换热设备</a:t>
            </a:r>
            <a:endParaRPr lang="en-US" altLang="zh-CN" dirty="0"/>
          </a:p>
          <a:p>
            <a:pPr lvl="1"/>
            <a:r>
              <a:rPr lang="zh-CN" altLang="en-US" dirty="0"/>
              <a:t>塔设备</a:t>
            </a:r>
            <a:endParaRPr lang="en-US" altLang="zh-CN" dirty="0"/>
          </a:p>
          <a:p>
            <a:pPr lvl="1"/>
            <a:r>
              <a:rPr lang="zh-CN" altLang="en-US" dirty="0"/>
              <a:t>储罐</a:t>
            </a:r>
            <a:endParaRPr lang="en-US" altLang="zh-CN" dirty="0"/>
          </a:p>
          <a:p>
            <a:r>
              <a:rPr lang="zh-CN" altLang="en-US" dirty="0"/>
              <a:t>动设备</a:t>
            </a:r>
            <a:endParaRPr lang="en-US" altLang="zh-CN" dirty="0"/>
          </a:p>
          <a:p>
            <a:pPr lvl="1"/>
            <a:r>
              <a:rPr lang="zh-CN" altLang="en-US" dirty="0"/>
              <a:t>压缩机</a:t>
            </a:r>
            <a:endParaRPr lang="en-US" altLang="zh-CN" dirty="0"/>
          </a:p>
          <a:p>
            <a:pPr lvl="1"/>
            <a:r>
              <a:rPr lang="zh-CN" altLang="en-US" dirty="0"/>
              <a:t>风机</a:t>
            </a:r>
            <a:endParaRPr lang="en-US" altLang="zh-CN" dirty="0"/>
          </a:p>
          <a:p>
            <a:pPr lvl="1"/>
            <a:r>
              <a:rPr lang="zh-CN" altLang="en-US" dirty="0"/>
              <a:t>泵</a:t>
            </a:r>
            <a:endParaRPr lang="en-US" altLang="zh-CN" dirty="0"/>
          </a:p>
          <a:p>
            <a:pPr lvl="1"/>
            <a:r>
              <a:rPr lang="zh-CN" altLang="en-US" dirty="0"/>
              <a:t>透平</a:t>
            </a:r>
          </a:p>
        </p:txBody>
      </p:sp>
      <p:sp>
        <p:nvSpPr>
          <p:cNvPr id="3" name="标题 2"/>
          <p:cNvSpPr>
            <a:spLocks noGrp="1"/>
          </p:cNvSpPr>
          <p:nvPr>
            <p:ph type="title"/>
          </p:nvPr>
        </p:nvSpPr>
        <p:spPr/>
        <p:txBody>
          <a:bodyPr/>
          <a:lstStyle/>
          <a:p>
            <a:endParaRPr lang="zh-CN" altLang="en-US"/>
          </a:p>
        </p:txBody>
      </p:sp>
      <p:pic>
        <p:nvPicPr>
          <p:cNvPr id="73730" name="Picture 2" descr="C:\Users\Dell\Desktop\71161527_10.gif"/>
          <p:cNvPicPr>
            <a:picLocks noChangeAspect="1" noChangeArrowheads="1" noCrop="1"/>
          </p:cNvPicPr>
          <p:nvPr/>
        </p:nvPicPr>
        <p:blipFill>
          <a:blip r:embed="rId2"/>
          <a:srcRect/>
          <a:stretch>
            <a:fillRect/>
          </a:stretch>
        </p:blipFill>
        <p:spPr bwMode="auto">
          <a:xfrm>
            <a:off x="3390849" y="1428736"/>
            <a:ext cx="5753151" cy="1556735"/>
          </a:xfrm>
          <a:prstGeom prst="rect">
            <a:avLst/>
          </a:prstGeom>
          <a:noFill/>
        </p:spPr>
      </p:pic>
      <p:pic>
        <p:nvPicPr>
          <p:cNvPr id="73732" name="Picture 4" descr="C:\Users\Dell\Desktop\71161527_8.gif"/>
          <p:cNvPicPr>
            <a:picLocks noChangeAspect="1" noChangeArrowheads="1" noCrop="1"/>
          </p:cNvPicPr>
          <p:nvPr/>
        </p:nvPicPr>
        <p:blipFill>
          <a:blip r:embed="rId3"/>
          <a:srcRect/>
          <a:stretch>
            <a:fillRect/>
          </a:stretch>
        </p:blipFill>
        <p:spPr bwMode="auto">
          <a:xfrm>
            <a:off x="3786183" y="4296625"/>
            <a:ext cx="3929090" cy="1732704"/>
          </a:xfrm>
          <a:prstGeom prst="rect">
            <a:avLst/>
          </a:prstGeom>
          <a:noFill/>
        </p:spPr>
      </p:pic>
      <p:sp>
        <p:nvSpPr>
          <p:cNvPr id="7" name="TextBox 6"/>
          <p:cNvSpPr txBox="1"/>
          <p:nvPr/>
        </p:nvSpPr>
        <p:spPr>
          <a:xfrm>
            <a:off x="4714876" y="6072206"/>
            <a:ext cx="3429024" cy="369332"/>
          </a:xfrm>
          <a:prstGeom prst="rect">
            <a:avLst/>
          </a:prstGeom>
          <a:noFill/>
        </p:spPr>
        <p:txBody>
          <a:bodyPr wrap="square" rtlCol="0">
            <a:spAutoFit/>
          </a:bodyPr>
          <a:lstStyle/>
          <a:p>
            <a:r>
              <a:rPr lang="zh-CN" altLang="en-US" dirty="0"/>
              <a:t>往复式活塞压缩机</a:t>
            </a:r>
            <a:endParaRPr lang="en-US" altLang="zh-CN" dirty="0"/>
          </a:p>
        </p:txBody>
      </p:sp>
      <p:pic>
        <p:nvPicPr>
          <p:cNvPr id="73733" name="Picture 5" descr="C:\Users\Dell\Desktop\71161527_9.gif"/>
          <p:cNvPicPr>
            <a:picLocks noChangeAspect="1" noChangeArrowheads="1" noCrop="1"/>
          </p:cNvPicPr>
          <p:nvPr/>
        </p:nvPicPr>
        <p:blipFill>
          <a:blip r:embed="rId4"/>
          <a:srcRect/>
          <a:stretch>
            <a:fillRect/>
          </a:stretch>
        </p:blipFill>
        <p:spPr bwMode="auto">
          <a:xfrm>
            <a:off x="3643306" y="3000372"/>
            <a:ext cx="4282398" cy="1504957"/>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descr="J809">
            <a:extLst>
              <a:ext uri="{FF2B5EF4-FFF2-40B4-BE49-F238E27FC236}">
                <a16:creationId xmlns:a16="http://schemas.microsoft.com/office/drawing/2014/main" id="{FFDE72CB-D2B7-43CD-A4A2-EFA15B4F5D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3847" t="4927" r="4808" b="2588"/>
          <a:stretch>
            <a:fillRect/>
          </a:stretch>
        </p:blipFill>
        <p:spPr bwMode="auto">
          <a:xfrm>
            <a:off x="900113" y="765175"/>
            <a:ext cx="7620000" cy="561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5">
            <a:extLst>
              <a:ext uri="{FF2B5EF4-FFF2-40B4-BE49-F238E27FC236}">
                <a16:creationId xmlns:a16="http://schemas.microsoft.com/office/drawing/2014/main" id="{85A83ED5-B914-4E6B-9F34-6750C16BA81C}"/>
              </a:ext>
            </a:extLst>
          </p:cNvPr>
          <p:cNvSpPr>
            <a:spLocks noChangeArrowheads="1"/>
          </p:cNvSpPr>
          <p:nvPr/>
        </p:nvSpPr>
        <p:spPr bwMode="auto">
          <a:xfrm>
            <a:off x="971550" y="6308725"/>
            <a:ext cx="7470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61FD6"/>
                </a:solidFill>
                <a:latin typeface="Times New Roman" panose="02020603050405020304" pitchFamily="18" charset="0"/>
              </a:rPr>
              <a:t>(a)(b)</a:t>
            </a:r>
            <a:r>
              <a:rPr kumimoji="1" lang="zh-CN" altLang="en-US" sz="2000" b="1">
                <a:solidFill>
                  <a:srgbClr val="061FD6"/>
                </a:solidFill>
                <a:latin typeface="Times New Roman" panose="02020603050405020304" pitchFamily="18" charset="0"/>
              </a:rPr>
              <a:t>定期张紧装置 ；（</a:t>
            </a:r>
            <a:r>
              <a:rPr kumimoji="1" lang="en-US" altLang="zh-CN" sz="2000" b="1">
                <a:solidFill>
                  <a:srgbClr val="061FD6"/>
                </a:solidFill>
                <a:latin typeface="Times New Roman" panose="02020603050405020304" pitchFamily="18" charset="0"/>
              </a:rPr>
              <a:t>c</a:t>
            </a:r>
            <a:r>
              <a:rPr kumimoji="1" lang="zh-CN" altLang="en-US" sz="2000" b="1">
                <a:solidFill>
                  <a:srgbClr val="061FD6"/>
                </a:solidFill>
                <a:latin typeface="Times New Roman" panose="02020603050405020304" pitchFamily="18" charset="0"/>
              </a:rPr>
              <a:t>）自动张紧装置  ；   </a:t>
            </a:r>
            <a:r>
              <a:rPr kumimoji="1" lang="en-US" altLang="zh-CN" sz="2000" b="1">
                <a:solidFill>
                  <a:srgbClr val="061FD6"/>
                </a:solidFill>
                <a:latin typeface="Times New Roman" panose="02020603050405020304" pitchFamily="18" charset="0"/>
              </a:rPr>
              <a:t>(d)</a:t>
            </a:r>
            <a:r>
              <a:rPr kumimoji="1" lang="zh-CN" altLang="en-US" sz="2000" b="1">
                <a:solidFill>
                  <a:srgbClr val="061FD6"/>
                </a:solidFill>
                <a:latin typeface="Times New Roman" panose="02020603050405020304" pitchFamily="18" charset="0"/>
              </a:rPr>
              <a:t>利用张紧轮方式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457200" y="1600200"/>
            <a:ext cx="8229600" cy="3484563"/>
          </a:xfrm>
        </p:spPr>
        <p:txBody>
          <a:bodyPr>
            <a:normAutofit/>
          </a:bodyPr>
          <a:lstStyle/>
          <a:p>
            <a:pPr marL="365760" indent="-256032" eaLnBrk="1" fontAlgn="auto" hangingPunct="1">
              <a:spcAft>
                <a:spcPts val="0"/>
              </a:spcAft>
              <a:buFont typeface="Wingdings 3"/>
              <a:buChar char=""/>
              <a:defRPr/>
            </a:pPr>
            <a:r>
              <a:rPr lang="zh-CN" altLang="en-US" dirty="0">
                <a:latin typeface="Times New Roman" pitchFamily="18" charset="0"/>
                <a:ea typeface="楷体_GB2312" pitchFamily="49" charset="-122"/>
              </a:rPr>
              <a:t>无滑动，能保证正确的传动比</a:t>
            </a:r>
            <a:r>
              <a:rPr lang="en-US" altLang="zh-CN" dirty="0">
                <a:latin typeface="Times New Roman" pitchFamily="18" charset="0"/>
                <a:ea typeface="楷体_GB2312" pitchFamily="49" charset="-122"/>
              </a:rPr>
              <a:t>, </a:t>
            </a:r>
            <a:r>
              <a:rPr lang="zh-CN" altLang="en-US" dirty="0">
                <a:latin typeface="Times New Roman" pitchFamily="18" charset="0"/>
                <a:ea typeface="楷体_GB2312" pitchFamily="49" charset="-122"/>
              </a:rPr>
              <a:t>且较高，</a:t>
            </a:r>
            <a:r>
              <a:rPr lang="en-US" altLang="zh-CN" dirty="0">
                <a:latin typeface="Times New Roman" pitchFamily="18" charset="0"/>
                <a:ea typeface="楷体_GB2312" pitchFamily="49" charset="-122"/>
              </a:rPr>
              <a:t>10</a:t>
            </a:r>
          </a:p>
          <a:p>
            <a:pPr marL="365760" indent="-256032" eaLnBrk="1" fontAlgn="auto" hangingPunct="1">
              <a:spcAft>
                <a:spcPts val="0"/>
              </a:spcAft>
              <a:buFont typeface="Wingdings 3"/>
              <a:buChar char=""/>
              <a:defRPr/>
            </a:pPr>
            <a:r>
              <a:rPr lang="zh-CN" altLang="en-US" dirty="0">
                <a:latin typeface="Times New Roman" pitchFamily="18" charset="0"/>
                <a:ea typeface="楷体_GB2312" pitchFamily="49" charset="-122"/>
              </a:rPr>
              <a:t>初拉力较小，轴和轴承上所受的载荷小</a:t>
            </a:r>
          </a:p>
          <a:p>
            <a:pPr marL="365760" indent="-256032" eaLnBrk="1" fontAlgn="auto" hangingPunct="1">
              <a:spcAft>
                <a:spcPts val="0"/>
              </a:spcAft>
              <a:buFont typeface="Wingdings 3"/>
              <a:buChar char=""/>
              <a:defRPr/>
            </a:pPr>
            <a:r>
              <a:rPr lang="zh-CN" altLang="en-US" dirty="0">
                <a:latin typeface="Times New Roman" pitchFamily="18" charset="0"/>
                <a:ea typeface="楷体_GB2312" pitchFamily="49" charset="-122"/>
              </a:rPr>
              <a:t>带薄而轻，强力层强度高，结构紧凑，允许的线速度较高</a:t>
            </a:r>
            <a:r>
              <a:rPr lang="en-US" altLang="zh-CN" dirty="0">
                <a:latin typeface="Times New Roman" pitchFamily="18" charset="0"/>
                <a:ea typeface="楷体_GB2312" pitchFamily="49" charset="-122"/>
              </a:rPr>
              <a:t>40m/s</a:t>
            </a:r>
            <a:r>
              <a:rPr lang="zh-CN" altLang="en-US" dirty="0">
                <a:latin typeface="Times New Roman" pitchFamily="18" charset="0"/>
                <a:ea typeface="楷体_GB2312" pitchFamily="49" charset="-122"/>
              </a:rPr>
              <a:t>，功率可达</a:t>
            </a:r>
            <a:r>
              <a:rPr lang="en-US" altLang="zh-CN" dirty="0">
                <a:latin typeface="Times New Roman" pitchFamily="18" charset="0"/>
                <a:ea typeface="楷体_GB2312" pitchFamily="49" charset="-122"/>
              </a:rPr>
              <a:t>200kW</a:t>
            </a:r>
            <a:r>
              <a:rPr lang="zh-CN" altLang="en-US" dirty="0">
                <a:latin typeface="Times New Roman" pitchFamily="18" charset="0"/>
                <a:ea typeface="楷体_GB2312" pitchFamily="49" charset="-122"/>
              </a:rPr>
              <a:t>。</a:t>
            </a:r>
            <a:endParaRPr lang="en-US" altLang="zh-CN" dirty="0">
              <a:latin typeface="Times New Roman" pitchFamily="18" charset="0"/>
              <a:ea typeface="楷体_GB2312" pitchFamily="49" charset="-122"/>
            </a:endParaRPr>
          </a:p>
          <a:p>
            <a:pPr marL="365760" indent="-256032" eaLnBrk="1" fontAlgn="auto" hangingPunct="1">
              <a:spcAft>
                <a:spcPts val="0"/>
              </a:spcAft>
              <a:buFont typeface="Wingdings 3"/>
              <a:buChar char=""/>
              <a:defRPr/>
            </a:pPr>
            <a:r>
              <a:rPr lang="zh-CN" altLang="en-US" dirty="0">
                <a:latin typeface="Times New Roman" pitchFamily="18" charset="0"/>
                <a:ea typeface="楷体_GB2312" pitchFamily="49" charset="-122"/>
              </a:rPr>
              <a:t>效率较高，</a:t>
            </a:r>
            <a:r>
              <a:rPr lang="en-US" altLang="zh-CN" dirty="0">
                <a:latin typeface="Times New Roman" pitchFamily="18" charset="0"/>
                <a:ea typeface="楷体_GB2312" pitchFamily="49" charset="-122"/>
              </a:rPr>
              <a:t>0.98</a:t>
            </a:r>
            <a:r>
              <a:rPr lang="zh-CN" altLang="en-US" dirty="0">
                <a:latin typeface="Times New Roman" pitchFamily="18" charset="0"/>
                <a:ea typeface="楷体_GB2312" pitchFamily="49" charset="-122"/>
              </a:rPr>
              <a:t>。</a:t>
            </a:r>
            <a:endParaRPr lang="en-US" altLang="zh-CN" dirty="0">
              <a:latin typeface="Times New Roman" pitchFamily="18" charset="0"/>
              <a:ea typeface="楷体_GB2312" pitchFamily="49" charset="-122"/>
            </a:endParaRPr>
          </a:p>
          <a:p>
            <a:pPr marL="365760" indent="-256032" eaLnBrk="1" fontAlgn="auto" hangingPunct="1">
              <a:spcAft>
                <a:spcPts val="0"/>
              </a:spcAft>
              <a:buFont typeface="Wingdings 3"/>
              <a:buChar char=""/>
              <a:defRPr/>
            </a:pPr>
            <a:r>
              <a:rPr lang="zh-CN" altLang="en-US" dirty="0">
                <a:effectLst>
                  <a:outerShdw blurRad="38100" dist="38100" dir="2700000" algn="tl">
                    <a:srgbClr val="FFFFFF"/>
                  </a:outerShdw>
                </a:effectLst>
                <a:latin typeface="Times New Roman" pitchFamily="18" charset="0"/>
                <a:ea typeface="楷体_GB2312" pitchFamily="49" charset="-122"/>
              </a:rPr>
              <a:t>带及带轮价格较高，制造、安装要求高。</a:t>
            </a:r>
            <a:br>
              <a:rPr lang="zh-CN" altLang="en-US" dirty="0">
                <a:effectLst>
                  <a:outerShdw blurRad="38100" dist="38100" dir="2700000" algn="tl">
                    <a:srgbClr val="FFFFFF"/>
                  </a:outerShdw>
                </a:effectLst>
                <a:latin typeface="Times New Roman" pitchFamily="18" charset="0"/>
                <a:ea typeface="楷体_GB2312" pitchFamily="49" charset="-122"/>
              </a:rPr>
            </a:br>
            <a:r>
              <a:rPr lang="zh-CN" altLang="en-US" dirty="0">
                <a:effectLst>
                  <a:outerShdw blurRad="38100" dist="38100" dir="2700000" algn="tl">
                    <a:srgbClr val="FFFFFF"/>
                  </a:outerShdw>
                </a:effectLst>
                <a:latin typeface="Times New Roman" pitchFamily="18" charset="0"/>
                <a:ea typeface="楷体_GB2312" pitchFamily="49" charset="-122"/>
              </a:rPr>
              <a:t>   </a:t>
            </a:r>
          </a:p>
        </p:txBody>
      </p:sp>
      <p:sp>
        <p:nvSpPr>
          <p:cNvPr id="18434" name="Rectangle 2"/>
          <p:cNvSpPr>
            <a:spLocks noGrp="1" noChangeArrowheads="1"/>
          </p:cNvSpPr>
          <p:nvPr>
            <p:ph type="title"/>
          </p:nvPr>
        </p:nvSpPr>
        <p:spPr/>
        <p:txBody>
          <a:bodyPr/>
          <a:lstStyle/>
          <a:p>
            <a:pPr eaLnBrk="1" fontAlgn="auto" hangingPunct="1">
              <a:spcAft>
                <a:spcPts val="0"/>
              </a:spcAft>
              <a:defRPr/>
            </a:pPr>
            <a:r>
              <a:rPr lang="zh-CN" altLang="en-US" dirty="0">
                <a:solidFill>
                  <a:srgbClr val="FF0000"/>
                </a:solidFill>
                <a:effectLst/>
                <a:ea typeface="楷体_GB2312" pitchFamily="49" charset="-122"/>
              </a:rPr>
              <a:t>同步齿形带传动</a:t>
            </a:r>
          </a:p>
        </p:txBody>
      </p:sp>
      <p:pic>
        <p:nvPicPr>
          <p:cNvPr id="24580" name="Picture 4"/>
          <p:cNvPicPr>
            <a:picLocks noChangeAspect="1" noChangeArrowheads="1"/>
          </p:cNvPicPr>
          <p:nvPr/>
        </p:nvPicPr>
        <p:blipFill>
          <a:blip r:embed="rId2"/>
          <a:srcRect/>
          <a:stretch>
            <a:fillRect/>
          </a:stretch>
        </p:blipFill>
        <p:spPr bwMode="auto">
          <a:xfrm>
            <a:off x="5572125" y="4394200"/>
            <a:ext cx="3214688" cy="2392363"/>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64514" name="Picture 2" descr="C:\Users\Dell\Desktop\u=1476839068,3213749394&amp;fm=27&amp;gp=0.jpg"/>
          <p:cNvPicPr>
            <a:picLocks noChangeAspect="1" noChangeArrowheads="1"/>
          </p:cNvPicPr>
          <p:nvPr/>
        </p:nvPicPr>
        <p:blipFill>
          <a:blip r:embed="rId2"/>
          <a:srcRect/>
          <a:stretch>
            <a:fillRect/>
          </a:stretch>
        </p:blipFill>
        <p:spPr bwMode="auto">
          <a:xfrm>
            <a:off x="142844" y="2500306"/>
            <a:ext cx="4095746" cy="3071809"/>
          </a:xfrm>
          <a:prstGeom prst="rect">
            <a:avLst/>
          </a:prstGeom>
          <a:noFill/>
        </p:spPr>
      </p:pic>
      <p:pic>
        <p:nvPicPr>
          <p:cNvPr id="65538" name="Picture 2" descr="C:\Users\Dell\Desktop\u=386298231,334724983&amp;fm=27&amp;gp=0.jpg"/>
          <p:cNvPicPr>
            <a:picLocks noChangeAspect="1" noChangeArrowheads="1"/>
          </p:cNvPicPr>
          <p:nvPr/>
        </p:nvPicPr>
        <p:blipFill>
          <a:blip r:embed="rId3"/>
          <a:srcRect/>
          <a:stretch>
            <a:fillRect/>
          </a:stretch>
        </p:blipFill>
        <p:spPr bwMode="auto">
          <a:xfrm>
            <a:off x="4572000" y="2643182"/>
            <a:ext cx="4290571" cy="285752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457200" y="1600200"/>
            <a:ext cx="8229600" cy="3341688"/>
          </a:xfrm>
        </p:spPr>
        <p:txBody>
          <a:bodyPr>
            <a:normAutofit/>
          </a:bodyPr>
          <a:lstStyle/>
          <a:p>
            <a:pPr marL="365760" indent="-256032" eaLnBrk="1" fontAlgn="auto" hangingPunct="1">
              <a:spcAft>
                <a:spcPts val="0"/>
              </a:spcAft>
              <a:buFont typeface="Wingdings 3"/>
              <a:buChar char=""/>
              <a:defRPr/>
            </a:pPr>
            <a:r>
              <a:rPr kumimoji="1" lang="zh-CN" altLang="en-US" b="1" dirty="0">
                <a:latin typeface="Times New Roman" pitchFamily="18" charset="0"/>
                <a:ea typeface="楷体_GB2312" pitchFamily="49" charset="-122"/>
              </a:rPr>
              <a:t>链传动的组成</a:t>
            </a:r>
          </a:p>
          <a:p>
            <a:pPr marL="365760" indent="-256032" eaLnBrk="1" fontAlgn="auto" hangingPunct="1">
              <a:spcAft>
                <a:spcPts val="0"/>
              </a:spcAft>
              <a:buFont typeface="Wingdings 3"/>
              <a:buChar char=""/>
              <a:defRPr/>
            </a:pPr>
            <a:r>
              <a:rPr kumimoji="1" lang="zh-CN" altLang="en-US" b="1" dirty="0">
                <a:latin typeface="Times New Roman" pitchFamily="18" charset="0"/>
                <a:ea typeface="楷体_GB2312" pitchFamily="49" charset="-122"/>
              </a:rPr>
              <a:t>由主动轮、从动轮和绕在链轮上的链条组成。</a:t>
            </a:r>
          </a:p>
          <a:p>
            <a:pPr marL="365760" indent="-256032" eaLnBrk="1" fontAlgn="auto" hangingPunct="1">
              <a:spcAft>
                <a:spcPts val="0"/>
              </a:spcAft>
              <a:buFont typeface="Wingdings 3"/>
              <a:buChar char=""/>
              <a:defRPr/>
            </a:pPr>
            <a:r>
              <a:rPr kumimoji="1" lang="zh-CN" altLang="en-US" b="1" dirty="0">
                <a:latin typeface="Times New Roman" pitchFamily="18" charset="0"/>
                <a:ea typeface="楷体_GB2312" pitchFamily="49" charset="-122"/>
              </a:rPr>
              <a:t>靠链条与链轮之间的啮合来传递两平行轴之间的运动和动力，属于具有啮合性质的强迫传动。 </a:t>
            </a:r>
          </a:p>
          <a:p>
            <a:pPr marL="365760" indent="-256032" eaLnBrk="1" fontAlgn="auto" hangingPunct="1">
              <a:spcAft>
                <a:spcPts val="0"/>
              </a:spcAft>
              <a:buFont typeface="Wingdings 3"/>
              <a:buChar char=""/>
              <a:defRPr/>
            </a:pPr>
            <a:endParaRPr kumimoji="1" lang="en-US" altLang="zh-CN" b="1" dirty="0">
              <a:effectLst>
                <a:outerShdw blurRad="38100" dist="38100" dir="2700000" algn="tl">
                  <a:srgbClr val="FFFFFF"/>
                </a:outerShdw>
              </a:effectLst>
              <a:latin typeface="Times New Roman" pitchFamily="18" charset="0"/>
              <a:ea typeface="楷体_GB2312" pitchFamily="49" charset="-122"/>
            </a:endParaRPr>
          </a:p>
        </p:txBody>
      </p:sp>
      <p:sp>
        <p:nvSpPr>
          <p:cNvPr id="19458" name="Rectangle 2"/>
          <p:cNvSpPr>
            <a:spLocks noGrp="1" noChangeArrowheads="1"/>
          </p:cNvSpPr>
          <p:nvPr>
            <p:ph type="title"/>
          </p:nvPr>
        </p:nvSpPr>
        <p:spPr/>
        <p:txBody>
          <a:bodyPr/>
          <a:lstStyle/>
          <a:p>
            <a:pPr eaLnBrk="1" fontAlgn="auto" hangingPunct="1">
              <a:spcAft>
                <a:spcPts val="0"/>
              </a:spcAft>
              <a:defRPr/>
            </a:pPr>
            <a:r>
              <a:rPr lang="zh-CN" altLang="en-US" dirty="0">
                <a:solidFill>
                  <a:srgbClr val="FF0000"/>
                </a:solidFill>
                <a:effectLst/>
                <a:ea typeface="楷体_GB2312" pitchFamily="49" charset="-122"/>
              </a:rPr>
              <a:t>链传动</a:t>
            </a:r>
          </a:p>
        </p:txBody>
      </p:sp>
      <p:pic>
        <p:nvPicPr>
          <p:cNvPr id="25604" name="Picture 4"/>
          <p:cNvPicPr>
            <a:picLocks noChangeAspect="1" noChangeArrowheads="1"/>
          </p:cNvPicPr>
          <p:nvPr/>
        </p:nvPicPr>
        <p:blipFill>
          <a:blip r:embed="rId2"/>
          <a:srcRect/>
          <a:stretch>
            <a:fillRect/>
          </a:stretch>
        </p:blipFill>
        <p:spPr bwMode="auto">
          <a:xfrm>
            <a:off x="571500" y="4000500"/>
            <a:ext cx="3032125" cy="1951038"/>
          </a:xfrm>
          <a:prstGeom prst="rect">
            <a:avLst/>
          </a:prstGeom>
          <a:noFill/>
          <a:ln w="12700" cap="sq">
            <a:noFill/>
            <a:miter lim="800000"/>
            <a:headEnd type="none" w="sm" len="sm"/>
            <a:tailEnd type="none" w="sm" len="sm"/>
          </a:ln>
        </p:spPr>
      </p:pic>
      <p:pic>
        <p:nvPicPr>
          <p:cNvPr id="25605" name="Picture 5" descr="C:\Users\Dell\Desktop\111b5d7948454e01bda29a168ae5dfa2_th.gif"/>
          <p:cNvPicPr>
            <a:picLocks noChangeAspect="1" noChangeArrowheads="1" noCrop="1"/>
          </p:cNvPicPr>
          <p:nvPr/>
        </p:nvPicPr>
        <p:blipFill>
          <a:blip r:embed="rId3"/>
          <a:srcRect/>
          <a:stretch>
            <a:fillRect/>
          </a:stretch>
        </p:blipFill>
        <p:spPr bwMode="auto">
          <a:xfrm>
            <a:off x="4500563" y="3643313"/>
            <a:ext cx="4143375" cy="310832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lstStyle/>
          <a:p>
            <a:pPr eaLnBrk="1" hangingPunct="1"/>
            <a:r>
              <a:rPr kumimoji="1" lang="zh-CN" altLang="en-US" b="1">
                <a:latin typeface="Times New Roman" pitchFamily="18" charset="0"/>
                <a:ea typeface="楷体_GB2312" pitchFamily="49" charset="-122"/>
              </a:rPr>
              <a:t>能保证准确的平均传动比。</a:t>
            </a:r>
          </a:p>
          <a:p>
            <a:pPr eaLnBrk="1" hangingPunct="1"/>
            <a:r>
              <a:rPr kumimoji="1" lang="zh-CN" altLang="en-US" b="1">
                <a:latin typeface="Times New Roman" pitchFamily="18" charset="0"/>
                <a:ea typeface="楷体_GB2312" pitchFamily="49" charset="-122"/>
                <a:sym typeface="Symbol" pitchFamily="18" charset="2"/>
              </a:rPr>
              <a:t>作用在轴上的压力较小。</a:t>
            </a:r>
          </a:p>
          <a:p>
            <a:pPr eaLnBrk="1" hangingPunct="1"/>
            <a:r>
              <a:rPr kumimoji="1" lang="zh-CN" altLang="en-US" b="1">
                <a:latin typeface="Times New Roman" pitchFamily="18" charset="0"/>
                <a:ea typeface="楷体_GB2312" pitchFamily="49" charset="-122"/>
                <a:sym typeface="Symbol" pitchFamily="18" charset="2"/>
              </a:rPr>
              <a:t>能在高温、油污等恶劣环境工作。</a:t>
            </a:r>
          </a:p>
          <a:p>
            <a:pPr eaLnBrk="1" hangingPunct="1"/>
            <a:r>
              <a:rPr kumimoji="1" lang="zh-CN" altLang="en-US" b="1">
                <a:latin typeface="Times New Roman" pitchFamily="18" charset="0"/>
                <a:ea typeface="楷体_GB2312" pitchFamily="49" charset="-122"/>
                <a:sym typeface="Symbol" pitchFamily="18" charset="2"/>
              </a:rPr>
              <a:t>不能保证瞬时传动比恒定，有冲击和噪音。</a:t>
            </a:r>
          </a:p>
          <a:p>
            <a:pPr eaLnBrk="1" hangingPunct="1"/>
            <a:r>
              <a:rPr kumimoji="1" lang="zh-CN" altLang="en-US" b="1">
                <a:latin typeface="Times New Roman" pitchFamily="18" charset="0"/>
                <a:ea typeface="楷体_GB2312" pitchFamily="49" charset="-122"/>
                <a:sym typeface="Symbol" pitchFamily="18" charset="2"/>
              </a:rPr>
              <a:t>链传动的传动比</a:t>
            </a:r>
            <a:r>
              <a:rPr kumimoji="1" lang="en-US" altLang="zh-CN" b="1">
                <a:latin typeface="Times New Roman" pitchFamily="18" charset="0"/>
                <a:ea typeface="楷体_GB2312" pitchFamily="49" charset="-122"/>
                <a:sym typeface="Symbol" pitchFamily="18" charset="2"/>
              </a:rPr>
              <a:t>i≤8</a:t>
            </a:r>
            <a:r>
              <a:rPr kumimoji="1" lang="zh-CN" altLang="en-US" b="1">
                <a:latin typeface="Times New Roman" pitchFamily="18" charset="0"/>
                <a:ea typeface="楷体_GB2312" pitchFamily="49" charset="-122"/>
                <a:sym typeface="Symbol" pitchFamily="18" charset="2"/>
              </a:rPr>
              <a:t>，中心距</a:t>
            </a:r>
            <a:r>
              <a:rPr kumimoji="1" lang="en-US" altLang="zh-CN" b="1">
                <a:latin typeface="Times New Roman" pitchFamily="18" charset="0"/>
                <a:ea typeface="楷体_GB2312" pitchFamily="49" charset="-122"/>
                <a:sym typeface="Symbol" pitchFamily="18" charset="2"/>
              </a:rPr>
              <a:t>a≤5~6m</a:t>
            </a:r>
            <a:r>
              <a:rPr kumimoji="1" lang="zh-CN" altLang="en-US" b="1">
                <a:latin typeface="Times New Roman" pitchFamily="18" charset="0"/>
                <a:ea typeface="楷体_GB2312" pitchFamily="49" charset="-122"/>
                <a:sym typeface="Symbol" pitchFamily="18" charset="2"/>
              </a:rPr>
              <a:t>，传递功率</a:t>
            </a:r>
            <a:r>
              <a:rPr kumimoji="1" lang="en-US" altLang="zh-CN" b="1">
                <a:latin typeface="Times New Roman" pitchFamily="18" charset="0"/>
                <a:ea typeface="楷体_GB2312" pitchFamily="49" charset="-122"/>
                <a:sym typeface="Symbol" pitchFamily="18" charset="2"/>
              </a:rPr>
              <a:t>P≤100KW</a:t>
            </a:r>
            <a:r>
              <a:rPr kumimoji="1" lang="zh-CN" altLang="en-US" b="1">
                <a:latin typeface="Times New Roman" pitchFamily="18" charset="0"/>
                <a:ea typeface="楷体_GB2312" pitchFamily="49" charset="-122"/>
                <a:sym typeface="Symbol" pitchFamily="18" charset="2"/>
              </a:rPr>
              <a:t>，圆周速度</a:t>
            </a:r>
            <a:r>
              <a:rPr kumimoji="1" lang="en-US" altLang="zh-CN" b="1">
                <a:latin typeface="Times New Roman" pitchFamily="18" charset="0"/>
                <a:ea typeface="楷体_GB2312" pitchFamily="49" charset="-122"/>
                <a:sym typeface="Symbol" pitchFamily="18" charset="2"/>
              </a:rPr>
              <a:t>v≤15m/s</a:t>
            </a:r>
            <a:r>
              <a:rPr kumimoji="1" lang="zh-CN" altLang="en-US" b="1">
                <a:latin typeface="Times New Roman" pitchFamily="18" charset="0"/>
                <a:ea typeface="楷体_GB2312" pitchFamily="49" charset="-122"/>
                <a:sym typeface="Symbol" pitchFamily="18" charset="2"/>
              </a:rPr>
              <a:t>，</a:t>
            </a:r>
            <a:r>
              <a:rPr kumimoji="1" lang="zh-CN" altLang="en-US" b="1">
                <a:latin typeface="Times New Roman" pitchFamily="18" charset="0"/>
                <a:ea typeface="楷体_GB2312" pitchFamily="49" charset="-122"/>
              </a:rPr>
              <a:t>传动效率闭式</a:t>
            </a:r>
            <a:r>
              <a:rPr kumimoji="1" lang="zh-CN" altLang="en-US" b="1">
                <a:latin typeface="Times New Roman" pitchFamily="18" charset="0"/>
                <a:ea typeface="楷体_GB2312" pitchFamily="49" charset="-122"/>
                <a:sym typeface="Symbol" pitchFamily="18" charset="2"/>
              </a:rPr>
              <a:t></a:t>
            </a:r>
            <a:r>
              <a:rPr kumimoji="1" lang="en-US" altLang="zh-CN" b="1">
                <a:latin typeface="Times New Roman" pitchFamily="18" charset="0"/>
                <a:ea typeface="楷体_GB2312" pitchFamily="49" charset="-122"/>
                <a:sym typeface="Symbol" pitchFamily="18" charset="2"/>
              </a:rPr>
              <a:t>=0.95~0.98</a:t>
            </a:r>
            <a:r>
              <a:rPr kumimoji="1" lang="zh-CN" altLang="en-US" b="1">
                <a:latin typeface="Times New Roman" pitchFamily="18" charset="0"/>
                <a:ea typeface="楷体_GB2312" pitchFamily="49" charset="-122"/>
                <a:sym typeface="Symbol" pitchFamily="18" charset="2"/>
              </a:rPr>
              <a:t>，开式</a:t>
            </a:r>
            <a:r>
              <a:rPr kumimoji="1" lang="en-US" altLang="zh-CN" b="1">
                <a:latin typeface="Times New Roman" pitchFamily="18" charset="0"/>
                <a:ea typeface="楷体_GB2312" pitchFamily="49" charset="-122"/>
                <a:sym typeface="Symbol" pitchFamily="18" charset="2"/>
              </a:rPr>
              <a:t>0.9</a:t>
            </a:r>
            <a:r>
              <a:rPr kumimoji="1" lang="zh-CN" altLang="en-US" b="1">
                <a:latin typeface="Times New Roman" pitchFamily="18" charset="0"/>
                <a:ea typeface="楷体_GB2312" pitchFamily="49" charset="-122"/>
                <a:sym typeface="Symbol" pitchFamily="18" charset="2"/>
              </a:rPr>
              <a:t>～</a:t>
            </a:r>
            <a:r>
              <a:rPr kumimoji="1" lang="en-US" altLang="zh-CN" b="1">
                <a:latin typeface="Times New Roman" pitchFamily="18" charset="0"/>
                <a:ea typeface="楷体_GB2312" pitchFamily="49" charset="-122"/>
                <a:sym typeface="Symbol" pitchFamily="18" charset="2"/>
              </a:rPr>
              <a:t>0.93</a:t>
            </a:r>
          </a:p>
        </p:txBody>
      </p:sp>
      <p:sp>
        <p:nvSpPr>
          <p:cNvPr id="20482" name="Rectangle 2"/>
          <p:cNvSpPr>
            <a:spLocks noGrp="1" noChangeArrowheads="1"/>
          </p:cNvSpPr>
          <p:nvPr>
            <p:ph type="title"/>
          </p:nvPr>
        </p:nvSpPr>
        <p:spPr/>
        <p:txBody>
          <a:bodyPr/>
          <a:lstStyle/>
          <a:p>
            <a:pPr eaLnBrk="1" fontAlgn="auto" hangingPunct="1">
              <a:spcAft>
                <a:spcPts val="0"/>
              </a:spcAft>
              <a:defRPr/>
            </a:pPr>
            <a:r>
              <a:rPr lang="zh-CN" altLang="en-US" dirty="0">
                <a:solidFill>
                  <a:srgbClr val="FF0000"/>
                </a:solidFill>
                <a:effectLst/>
                <a:ea typeface="楷体_GB2312" pitchFamily="49" charset="-122"/>
              </a:rPr>
              <a:t>链传动的特点</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57200" y="1600200"/>
            <a:ext cx="4402138" cy="4525963"/>
          </a:xfrm>
        </p:spPr>
        <p:txBody>
          <a:bodyPr>
            <a:normAutofit/>
          </a:bodyPr>
          <a:lstStyle/>
          <a:p>
            <a:pPr marL="365760" indent="-256032" eaLnBrk="1" fontAlgn="auto" hangingPunct="1">
              <a:spcAft>
                <a:spcPts val="0"/>
              </a:spcAft>
              <a:buFont typeface="Wingdings 3"/>
              <a:buChar char=""/>
              <a:defRPr/>
            </a:pPr>
            <a:r>
              <a:rPr lang="zh-CN" altLang="en-US" dirty="0">
                <a:ea typeface="楷体_GB2312" pitchFamily="49" charset="-122"/>
              </a:rPr>
              <a:t>常用链条有滚子链、套筒链、齿形链</a:t>
            </a:r>
          </a:p>
          <a:p>
            <a:pPr marL="365760" indent="-256032" eaLnBrk="1" fontAlgn="auto" hangingPunct="1">
              <a:spcAft>
                <a:spcPts val="0"/>
              </a:spcAft>
              <a:buFont typeface="Wingdings 3"/>
              <a:buChar char=""/>
              <a:defRPr/>
            </a:pPr>
            <a:r>
              <a:rPr kumimoji="1" lang="zh-CN" altLang="en-US" dirty="0">
                <a:ea typeface="楷体_GB2312" pitchFamily="49" charset="-122"/>
              </a:rPr>
              <a:t>滚子链由内链板，外链板，销轴，套筒和滚子组成。</a:t>
            </a:r>
          </a:p>
          <a:p>
            <a:pPr marL="365760" indent="-256032" eaLnBrk="1" fontAlgn="auto" hangingPunct="1">
              <a:spcAft>
                <a:spcPts val="0"/>
              </a:spcAft>
              <a:buFont typeface="Wingdings 3"/>
              <a:buChar char=""/>
              <a:defRPr/>
            </a:pPr>
            <a:endParaRPr kumimoji="1" lang="en-US" altLang="zh-CN" dirty="0">
              <a:ea typeface="楷体_GB2312" pitchFamily="49" charset="-122"/>
            </a:endParaRPr>
          </a:p>
        </p:txBody>
      </p:sp>
      <p:sp>
        <p:nvSpPr>
          <p:cNvPr id="21506" name="Rectangle 2"/>
          <p:cNvSpPr>
            <a:spLocks noGrp="1" noChangeArrowheads="1"/>
          </p:cNvSpPr>
          <p:nvPr>
            <p:ph type="title"/>
          </p:nvPr>
        </p:nvSpPr>
        <p:spPr/>
        <p:txBody>
          <a:bodyPr/>
          <a:lstStyle/>
          <a:p>
            <a:pPr eaLnBrk="1" fontAlgn="auto" hangingPunct="1">
              <a:spcAft>
                <a:spcPts val="0"/>
              </a:spcAft>
              <a:defRPr/>
            </a:pPr>
            <a:r>
              <a:rPr lang="zh-CN" altLang="en-US">
                <a:solidFill>
                  <a:srgbClr val="FF0000"/>
                </a:solidFill>
                <a:effectLst>
                  <a:outerShdw blurRad="38100" dist="38100" dir="2700000" algn="tl">
                    <a:srgbClr val="000000"/>
                  </a:outerShdw>
                </a:effectLst>
                <a:ea typeface="楷体_GB2312" pitchFamily="49" charset="-122"/>
              </a:rPr>
              <a:t>链条</a:t>
            </a:r>
          </a:p>
        </p:txBody>
      </p:sp>
      <p:pic>
        <p:nvPicPr>
          <p:cNvPr id="27652" name="Picture 4"/>
          <p:cNvPicPr>
            <a:picLocks noChangeAspect="1" noChangeArrowheads="1"/>
          </p:cNvPicPr>
          <p:nvPr/>
        </p:nvPicPr>
        <p:blipFill>
          <a:blip r:embed="rId2"/>
          <a:srcRect/>
          <a:stretch>
            <a:fillRect/>
          </a:stretch>
        </p:blipFill>
        <p:spPr bwMode="auto">
          <a:xfrm>
            <a:off x="4932363" y="1700213"/>
            <a:ext cx="3387725" cy="3816350"/>
          </a:xfrm>
          <a:prstGeom prst="rect">
            <a:avLst/>
          </a:prstGeom>
          <a:noFill/>
          <a:ln w="9525">
            <a:noFill/>
            <a:miter lim="800000"/>
            <a:headEnd/>
            <a:tailEnd/>
          </a:ln>
        </p:spPr>
      </p:pic>
      <p:pic>
        <p:nvPicPr>
          <p:cNvPr id="27653" name="Picture 5" descr="tu17-2b"/>
          <p:cNvPicPr>
            <a:picLocks noChangeAspect="1" noChangeArrowheads="1"/>
          </p:cNvPicPr>
          <p:nvPr/>
        </p:nvPicPr>
        <p:blipFill>
          <a:blip r:embed="rId3"/>
          <a:srcRect/>
          <a:stretch>
            <a:fillRect/>
          </a:stretch>
        </p:blipFill>
        <p:spPr bwMode="auto">
          <a:xfrm>
            <a:off x="971550" y="4365625"/>
            <a:ext cx="3024188" cy="110172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457200" y="1600200"/>
            <a:ext cx="8229600" cy="1468438"/>
          </a:xfrm>
        </p:spPr>
        <p:txBody>
          <a:bodyPr>
            <a:normAutofit/>
          </a:bodyPr>
          <a:lstStyle/>
          <a:p>
            <a:pPr marL="365760" indent="-256032" eaLnBrk="1" fontAlgn="auto" hangingPunct="1">
              <a:spcAft>
                <a:spcPts val="0"/>
              </a:spcAft>
              <a:buFont typeface="Wingdings 3"/>
              <a:buChar char=""/>
              <a:defRPr/>
            </a:pPr>
            <a:r>
              <a:rPr kumimoji="1" lang="zh-CN" altLang="en-US" b="1">
                <a:effectLst>
                  <a:outerShdw blurRad="38100" dist="38100" dir="2700000" algn="tl">
                    <a:srgbClr val="FFFFFF"/>
                  </a:outerShdw>
                </a:effectLst>
                <a:ea typeface="楷体_GB2312" pitchFamily="49" charset="-122"/>
              </a:rPr>
              <a:t>滚子链可做成多排，排数越多，传动能力越大。</a:t>
            </a:r>
          </a:p>
        </p:txBody>
      </p:sp>
      <p:sp>
        <p:nvSpPr>
          <p:cNvPr id="22530" name="Rectangle 2"/>
          <p:cNvSpPr>
            <a:spLocks noGrp="1" noChangeArrowheads="1"/>
          </p:cNvSpPr>
          <p:nvPr>
            <p:ph type="title"/>
          </p:nvPr>
        </p:nvSpPr>
        <p:spPr/>
        <p:txBody>
          <a:bodyPr/>
          <a:lstStyle/>
          <a:p>
            <a:pPr eaLnBrk="1" fontAlgn="auto" hangingPunct="1">
              <a:spcAft>
                <a:spcPts val="0"/>
              </a:spcAft>
              <a:defRPr/>
            </a:pPr>
            <a:r>
              <a:rPr lang="zh-CN" altLang="en-US">
                <a:solidFill>
                  <a:srgbClr val="FF0000"/>
                </a:solidFill>
                <a:effectLst>
                  <a:outerShdw blurRad="38100" dist="38100" dir="2700000" algn="tl">
                    <a:srgbClr val="000000"/>
                  </a:outerShdw>
                </a:effectLst>
                <a:ea typeface="楷体_GB2312" pitchFamily="49" charset="-122"/>
              </a:rPr>
              <a:t>链条</a:t>
            </a:r>
          </a:p>
        </p:txBody>
      </p:sp>
      <p:pic>
        <p:nvPicPr>
          <p:cNvPr id="28676" name="Picture 4"/>
          <p:cNvPicPr>
            <a:picLocks noChangeAspect="1" noChangeArrowheads="1"/>
          </p:cNvPicPr>
          <p:nvPr/>
        </p:nvPicPr>
        <p:blipFill>
          <a:blip r:embed="rId2"/>
          <a:srcRect/>
          <a:stretch>
            <a:fillRect/>
          </a:stretch>
        </p:blipFill>
        <p:spPr bwMode="auto">
          <a:xfrm>
            <a:off x="684213" y="2997200"/>
            <a:ext cx="7594600" cy="3254375"/>
          </a:xfrm>
          <a:prstGeom prst="rect">
            <a:avLst/>
          </a:prstGeom>
          <a:noFill/>
          <a:ln w="12700" cap="sq">
            <a:noFill/>
            <a:miter lim="800000"/>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457200" y="1600200"/>
            <a:ext cx="5410200" cy="4525963"/>
          </a:xfrm>
        </p:spPr>
        <p:txBody>
          <a:bodyPr>
            <a:normAutofit/>
          </a:bodyPr>
          <a:lstStyle/>
          <a:p>
            <a:pPr marL="365760" indent="-256032" eaLnBrk="1" fontAlgn="auto" hangingPunct="1">
              <a:spcAft>
                <a:spcPts val="0"/>
              </a:spcAft>
              <a:buFont typeface="Wingdings 3"/>
              <a:buChar char=""/>
              <a:defRPr/>
            </a:pPr>
            <a:r>
              <a:rPr lang="zh-CN" altLang="en-US" b="1">
                <a:effectLst>
                  <a:outerShdw blurRad="38100" dist="38100" dir="2700000" algn="tl">
                    <a:srgbClr val="FFFFFF"/>
                  </a:outerShdw>
                </a:effectLst>
                <a:ea typeface="楷体_GB2312" pitchFamily="49" charset="-122"/>
              </a:rPr>
              <a:t>链轮的齿形应保证链节能平稳而自由的进入和退出齿合，并便于加工</a:t>
            </a:r>
          </a:p>
          <a:p>
            <a:pPr marL="365760" indent="-256032" eaLnBrk="1" fontAlgn="auto" hangingPunct="1">
              <a:spcAft>
                <a:spcPts val="0"/>
              </a:spcAft>
              <a:buFont typeface="Wingdings 3"/>
              <a:buChar char=""/>
              <a:defRPr/>
            </a:pPr>
            <a:r>
              <a:rPr lang="zh-CN" altLang="en-US" b="1">
                <a:effectLst>
                  <a:outerShdw blurRad="38100" dist="38100" dir="2700000" algn="tl">
                    <a:srgbClr val="FFFFFF"/>
                  </a:outerShdw>
                </a:effectLst>
                <a:ea typeface="楷体_GB2312" pitchFamily="49" charset="-122"/>
              </a:rPr>
              <a:t>小直径的链轮为实心</a:t>
            </a:r>
          </a:p>
          <a:p>
            <a:pPr marL="365760" indent="-256032" eaLnBrk="1" fontAlgn="auto" hangingPunct="1">
              <a:spcAft>
                <a:spcPts val="0"/>
              </a:spcAft>
              <a:buFont typeface="Wingdings 3"/>
              <a:buChar char=""/>
              <a:defRPr/>
            </a:pPr>
            <a:r>
              <a:rPr lang="zh-CN" altLang="en-US" b="1">
                <a:effectLst>
                  <a:outerShdw blurRad="38100" dist="38100" dir="2700000" algn="tl">
                    <a:srgbClr val="FFFFFF"/>
                  </a:outerShdw>
                </a:effectLst>
                <a:ea typeface="楷体_GB2312" pitchFamily="49" charset="-122"/>
              </a:rPr>
              <a:t>中等直径的链轮为孔板式</a:t>
            </a:r>
          </a:p>
          <a:p>
            <a:pPr marL="365760" indent="-256032" eaLnBrk="1" fontAlgn="auto" hangingPunct="1">
              <a:spcAft>
                <a:spcPts val="0"/>
              </a:spcAft>
              <a:buFont typeface="Wingdings 3"/>
              <a:buChar char=""/>
              <a:defRPr/>
            </a:pPr>
            <a:r>
              <a:rPr lang="zh-CN" altLang="en-US" b="1">
                <a:effectLst>
                  <a:outerShdw blurRad="38100" dist="38100" dir="2700000" algn="tl">
                    <a:srgbClr val="FFFFFF"/>
                  </a:outerShdw>
                </a:effectLst>
                <a:ea typeface="楷体_GB2312" pitchFamily="49" charset="-122"/>
              </a:rPr>
              <a:t>大直径的链轮为组合式，组合式链轮齿圈磨损后可更换</a:t>
            </a:r>
          </a:p>
        </p:txBody>
      </p:sp>
      <p:sp>
        <p:nvSpPr>
          <p:cNvPr id="23554" name="Rectangle 2"/>
          <p:cNvSpPr>
            <a:spLocks noGrp="1" noChangeArrowheads="1"/>
          </p:cNvSpPr>
          <p:nvPr>
            <p:ph type="title"/>
          </p:nvPr>
        </p:nvSpPr>
        <p:spPr/>
        <p:txBody>
          <a:bodyPr/>
          <a:lstStyle/>
          <a:p>
            <a:pPr eaLnBrk="1" fontAlgn="auto" hangingPunct="1">
              <a:spcAft>
                <a:spcPts val="0"/>
              </a:spcAft>
              <a:defRPr/>
            </a:pPr>
            <a:r>
              <a:rPr lang="zh-CN" altLang="en-US">
                <a:solidFill>
                  <a:srgbClr val="FF0000"/>
                </a:solidFill>
                <a:effectLst>
                  <a:outerShdw blurRad="38100" dist="38100" dir="2700000" algn="tl">
                    <a:srgbClr val="000000"/>
                  </a:outerShdw>
                </a:effectLst>
                <a:ea typeface="楷体_GB2312" pitchFamily="49" charset="-122"/>
              </a:rPr>
              <a:t>链轮</a:t>
            </a:r>
          </a:p>
        </p:txBody>
      </p:sp>
      <p:sp>
        <p:nvSpPr>
          <p:cNvPr id="29700" name="AutoShape 4" descr="9k=">
            <a:hlinkClick r:id="rId2"/>
          </p:cNvPr>
          <p:cNvSpPr>
            <a:spLocks noChangeAspect="1" noChangeArrowheads="1"/>
          </p:cNvSpPr>
          <p:nvPr/>
        </p:nvSpPr>
        <p:spPr bwMode="auto">
          <a:xfrm>
            <a:off x="4195763" y="3057525"/>
            <a:ext cx="752475" cy="742950"/>
          </a:xfrm>
          <a:prstGeom prst="rect">
            <a:avLst/>
          </a:prstGeom>
          <a:noFill/>
          <a:ln w="9525">
            <a:noFill/>
            <a:miter lim="800000"/>
            <a:headEnd/>
            <a:tailEnd/>
          </a:ln>
        </p:spPr>
        <p:txBody>
          <a:bodyPr/>
          <a:lstStyle/>
          <a:p>
            <a:endParaRPr lang="zh-CN" altLang="en-US"/>
          </a:p>
        </p:txBody>
      </p:sp>
      <p:sp>
        <p:nvSpPr>
          <p:cNvPr id="29701" name="AutoShape 5" descr="9k=">
            <a:hlinkClick r:id="rId2"/>
          </p:cNvPr>
          <p:cNvSpPr>
            <a:spLocks noChangeAspect="1" noChangeArrowheads="1"/>
          </p:cNvSpPr>
          <p:nvPr/>
        </p:nvSpPr>
        <p:spPr bwMode="auto">
          <a:xfrm>
            <a:off x="4195763" y="3057525"/>
            <a:ext cx="752475" cy="742950"/>
          </a:xfrm>
          <a:prstGeom prst="rect">
            <a:avLst/>
          </a:prstGeom>
          <a:noFill/>
          <a:ln w="9525">
            <a:noFill/>
            <a:miter lim="800000"/>
            <a:headEnd/>
            <a:tailEnd/>
          </a:ln>
        </p:spPr>
        <p:txBody>
          <a:bodyPr/>
          <a:lstStyle/>
          <a:p>
            <a:endParaRPr lang="zh-CN" altLang="en-US"/>
          </a:p>
        </p:txBody>
      </p:sp>
      <p:pic>
        <p:nvPicPr>
          <p:cNvPr id="29702" name="Picture 6" descr="%E9%93%BE%E8%BD%AE07"/>
          <p:cNvPicPr>
            <a:picLocks noChangeAspect="1" noChangeArrowheads="1"/>
          </p:cNvPicPr>
          <p:nvPr/>
        </p:nvPicPr>
        <p:blipFill>
          <a:blip r:embed="rId3"/>
          <a:srcRect/>
          <a:stretch>
            <a:fillRect/>
          </a:stretch>
        </p:blipFill>
        <p:spPr bwMode="auto">
          <a:xfrm>
            <a:off x="6011863" y="620713"/>
            <a:ext cx="2600325" cy="2571750"/>
          </a:xfrm>
          <a:prstGeom prst="rect">
            <a:avLst/>
          </a:prstGeom>
          <a:noFill/>
          <a:ln w="9525">
            <a:noFill/>
            <a:miter lim="800000"/>
            <a:headEnd/>
            <a:tailEnd/>
          </a:ln>
        </p:spPr>
      </p:pic>
      <p:pic>
        <p:nvPicPr>
          <p:cNvPr id="29703" name="Picture 7"/>
          <p:cNvPicPr>
            <a:picLocks noChangeAspect="1" noChangeArrowheads="1"/>
          </p:cNvPicPr>
          <p:nvPr/>
        </p:nvPicPr>
        <p:blipFill>
          <a:blip r:embed="rId4"/>
          <a:srcRect/>
          <a:stretch>
            <a:fillRect/>
          </a:stretch>
        </p:blipFill>
        <p:spPr bwMode="auto">
          <a:xfrm>
            <a:off x="5867400" y="3068638"/>
            <a:ext cx="2800350" cy="284956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306" name="Object 2">
            <a:extLst>
              <a:ext uri="{FF2B5EF4-FFF2-40B4-BE49-F238E27FC236}">
                <a16:creationId xmlns:a16="http://schemas.microsoft.com/office/drawing/2014/main" id="{08581C53-A2AE-45FA-8E18-2347AF1CBD63}"/>
              </a:ext>
            </a:extLst>
          </p:cNvPr>
          <p:cNvGraphicFramePr>
            <a:graphicFrameLocks noChangeAspect="1"/>
          </p:cNvGraphicFramePr>
          <p:nvPr/>
        </p:nvGraphicFramePr>
        <p:xfrm>
          <a:off x="1258888" y="260350"/>
          <a:ext cx="6049962" cy="2917825"/>
        </p:xfrm>
        <a:graphic>
          <a:graphicData uri="http://schemas.openxmlformats.org/presentationml/2006/ole">
            <mc:AlternateContent xmlns:mc="http://schemas.openxmlformats.org/markup-compatibility/2006">
              <mc:Choice xmlns:v="urn:schemas-microsoft-com:vml" Requires="v">
                <p:oleObj spid="_x0000_s75790" name="位图图像" r:id="rId3" imgW="4976291" imgH="2149026" progId="Paint.Picture">
                  <p:embed/>
                </p:oleObj>
              </mc:Choice>
              <mc:Fallback>
                <p:oleObj name="位图图像" r:id="rId3" imgW="4976291" imgH="2149026" progId="Paint.Picture">
                  <p:embed/>
                  <p:pic>
                    <p:nvPicPr>
                      <p:cNvPr id="98306" name="Object 2">
                        <a:extLst>
                          <a:ext uri="{FF2B5EF4-FFF2-40B4-BE49-F238E27FC236}">
                            <a16:creationId xmlns:a16="http://schemas.microsoft.com/office/drawing/2014/main" id="{08581C53-A2AE-45FA-8E18-2347AF1CB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60350"/>
                        <a:ext cx="6049962"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699" name="Text Box 4">
            <a:extLst>
              <a:ext uri="{FF2B5EF4-FFF2-40B4-BE49-F238E27FC236}">
                <a16:creationId xmlns:a16="http://schemas.microsoft.com/office/drawing/2014/main" id="{AF53B967-5D6D-41A4-8FB8-D778736ED80A}"/>
              </a:ext>
            </a:extLst>
          </p:cNvPr>
          <p:cNvSpPr txBox="1">
            <a:spLocks noChangeArrowheads="1"/>
          </p:cNvSpPr>
          <p:nvPr/>
        </p:nvSpPr>
        <p:spPr bwMode="auto">
          <a:xfrm>
            <a:off x="1979613" y="4797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400">
              <a:latin typeface="Times New Roman" panose="02020603050405020304" pitchFamily="18" charset="0"/>
            </a:endParaRPr>
          </a:p>
        </p:txBody>
      </p:sp>
      <p:sp>
        <p:nvSpPr>
          <p:cNvPr id="98309" name="Text Box 5">
            <a:extLst>
              <a:ext uri="{FF2B5EF4-FFF2-40B4-BE49-F238E27FC236}">
                <a16:creationId xmlns:a16="http://schemas.microsoft.com/office/drawing/2014/main" id="{2FB076E9-FC6A-4A98-92C7-E306748063A3}"/>
              </a:ext>
            </a:extLst>
          </p:cNvPr>
          <p:cNvSpPr txBox="1">
            <a:spLocks noChangeArrowheads="1"/>
          </p:cNvSpPr>
          <p:nvPr/>
        </p:nvSpPr>
        <p:spPr bwMode="auto">
          <a:xfrm>
            <a:off x="900113" y="3284538"/>
            <a:ext cx="6840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chemeClr val="accent2"/>
                </a:solidFill>
                <a:latin typeface="Times New Roman" panose="02020603050405020304" pitchFamily="18" charset="0"/>
              </a:rPr>
              <a:t>    </a:t>
            </a:r>
            <a:r>
              <a:rPr lang="zh-CN" altLang="en-US" sz="2400" b="1">
                <a:solidFill>
                  <a:schemeClr val="accent2"/>
                </a:solidFill>
                <a:latin typeface="Times New Roman" panose="02020603050405020304" pitchFamily="18" charset="0"/>
              </a:rPr>
              <a:t>实心式                  腹板式               齿圈组合式</a:t>
            </a:r>
          </a:p>
        </p:txBody>
      </p:sp>
      <p:pic>
        <p:nvPicPr>
          <p:cNvPr id="98310" name="Picture 6" descr="链轮">
            <a:extLst>
              <a:ext uri="{FF2B5EF4-FFF2-40B4-BE49-F238E27FC236}">
                <a16:creationId xmlns:a16="http://schemas.microsoft.com/office/drawing/2014/main" id="{8D73B410-8F4C-49FB-AC6C-3D7FFF67B2F8}"/>
              </a:ext>
            </a:extLst>
          </p:cNvPr>
          <p:cNvPicPr>
            <a:picLocks noChangeAspect="1" noChangeArrowheads="1"/>
          </p:cNvPicPr>
          <p:nvPr/>
        </p:nvPicPr>
        <p:blipFill>
          <a:blip r:embed="rId5"/>
          <a:srcRect l="4558" t="2087" r="28848" b="20963"/>
          <a:stretch>
            <a:fillRect/>
          </a:stretch>
        </p:blipFill>
        <p:spPr bwMode="auto">
          <a:xfrm>
            <a:off x="2843213" y="3716338"/>
            <a:ext cx="3505200" cy="2949575"/>
          </a:xfrm>
          <a:prstGeom prst="rect">
            <a:avLst/>
          </a:prstGeom>
          <a:noFill/>
          <a:effectLst>
            <a:outerShdw dist="107763" dir="2700000" algn="ctr" rotWithShape="0">
              <a:schemeClr val="bg2">
                <a:alpha val="50000"/>
              </a:scheme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blinds(horizontal)">
                                      <p:cBhvr>
                                        <p:cTn id="7" dur="500"/>
                                        <p:tgtEl>
                                          <p:spTgt spid="9830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8309"/>
                                        </p:tgtEl>
                                        <p:attrNameLst>
                                          <p:attrName>style.visibility</p:attrName>
                                        </p:attrNameLst>
                                      </p:cBhvr>
                                      <p:to>
                                        <p:strVal val="visible"/>
                                      </p:to>
                                    </p:set>
                                    <p:animEffect transition="in" filter="blinds(horizontal)">
                                      <p:cBhvr>
                                        <p:cTn id="10" dur="500"/>
                                        <p:tgtEl>
                                          <p:spTgt spid="9830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98310"/>
                                        </p:tgtEl>
                                        <p:attrNameLst>
                                          <p:attrName>style.visibility</p:attrName>
                                        </p:attrNameLst>
                                      </p:cBhvr>
                                      <p:to>
                                        <p:strVal val="visible"/>
                                      </p:to>
                                    </p:set>
                                    <p:animEffect transition="in" filter="blinds(horizontal)">
                                      <p:cBhvr>
                                        <p:cTn id="15" dur="500"/>
                                        <p:tgtEl>
                                          <p:spTgt spid="9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p:txBody>
          <a:bodyPr>
            <a:normAutofit/>
          </a:bodyPr>
          <a:lstStyle/>
          <a:p>
            <a:pPr marL="365760" indent="-256032" eaLnBrk="1" fontAlgn="auto" hangingPunct="1">
              <a:spcAft>
                <a:spcPts val="0"/>
              </a:spcAft>
              <a:buFont typeface="Wingdings 3"/>
              <a:buChar char=""/>
              <a:defRPr/>
            </a:pPr>
            <a:r>
              <a:rPr lang="zh-CN" altLang="en-US" dirty="0">
                <a:latin typeface="Times New Roman" pitchFamily="18" charset="0"/>
                <a:ea typeface="楷体_GB2312" pitchFamily="49" charset="-122"/>
              </a:rPr>
              <a:t>链轮应有足够的接触强度和耐磨性</a:t>
            </a:r>
          </a:p>
          <a:p>
            <a:pPr marL="365760" indent="-256032" eaLnBrk="1" fontAlgn="auto" hangingPunct="1">
              <a:spcAft>
                <a:spcPts val="0"/>
              </a:spcAft>
              <a:buFont typeface="Wingdings 3"/>
              <a:buChar char=""/>
              <a:defRPr/>
            </a:pPr>
            <a:r>
              <a:rPr lang="zh-CN" altLang="en-US" dirty="0">
                <a:latin typeface="Times New Roman" pitchFamily="18" charset="0"/>
                <a:ea typeface="楷体_GB2312" pitchFamily="49" charset="-122"/>
              </a:rPr>
              <a:t>小齿轮的齿数多，所以要求的材质比大齿轮高</a:t>
            </a:r>
          </a:p>
          <a:p>
            <a:pPr marL="365760" indent="-256032" eaLnBrk="1" fontAlgn="auto" hangingPunct="1">
              <a:spcAft>
                <a:spcPts val="0"/>
              </a:spcAft>
              <a:buFont typeface="Wingdings 3"/>
              <a:buChar char=""/>
              <a:defRPr/>
            </a:pPr>
            <a:r>
              <a:rPr lang="zh-CN" altLang="en-US" dirty="0">
                <a:latin typeface="Times New Roman" pitchFamily="18" charset="0"/>
                <a:ea typeface="楷体_GB2312" pitchFamily="49" charset="-122"/>
              </a:rPr>
              <a:t>材质为</a:t>
            </a:r>
            <a:r>
              <a:rPr lang="en-US" altLang="zh-CN" dirty="0">
                <a:latin typeface="Times New Roman" pitchFamily="18" charset="0"/>
                <a:ea typeface="楷体_GB2312" pitchFamily="49" charset="-122"/>
              </a:rPr>
              <a:t>Q235</a:t>
            </a:r>
            <a:r>
              <a:rPr lang="zh-CN" altLang="en-US" dirty="0">
                <a:latin typeface="Times New Roman" pitchFamily="18" charset="0"/>
                <a:ea typeface="楷体_GB2312" pitchFamily="49" charset="-122"/>
              </a:rPr>
              <a:t>、</a:t>
            </a:r>
            <a:r>
              <a:rPr lang="en-US" altLang="zh-CN" dirty="0">
                <a:latin typeface="Times New Roman" pitchFamily="18" charset="0"/>
                <a:ea typeface="楷体_GB2312" pitchFamily="49" charset="-122"/>
              </a:rPr>
              <a:t>Q237</a:t>
            </a:r>
            <a:r>
              <a:rPr lang="zh-CN" altLang="en-US" dirty="0">
                <a:latin typeface="Times New Roman" pitchFamily="18" charset="0"/>
                <a:ea typeface="楷体_GB2312" pitchFamily="49" charset="-122"/>
              </a:rPr>
              <a:t>、</a:t>
            </a:r>
            <a:r>
              <a:rPr lang="en-US" altLang="zh-CN" dirty="0">
                <a:latin typeface="Times New Roman" pitchFamily="18" charset="0"/>
                <a:ea typeface="楷体_GB2312" pitchFamily="49" charset="-122"/>
              </a:rPr>
              <a:t>45</a:t>
            </a:r>
            <a:r>
              <a:rPr lang="zh-CN" altLang="en-US" dirty="0">
                <a:latin typeface="Times New Roman" pitchFamily="18" charset="0"/>
                <a:ea typeface="楷体_GB2312" pitchFamily="49" charset="-122"/>
              </a:rPr>
              <a:t>、</a:t>
            </a:r>
            <a:r>
              <a:rPr lang="en-US" altLang="zh-CN" dirty="0">
                <a:latin typeface="Times New Roman" pitchFamily="18" charset="0"/>
                <a:ea typeface="楷体_GB2312" pitchFamily="49" charset="-122"/>
              </a:rPr>
              <a:t>ZG310-570</a:t>
            </a:r>
            <a:r>
              <a:rPr lang="zh-CN" altLang="en-US" dirty="0">
                <a:latin typeface="Times New Roman" pitchFamily="18" charset="0"/>
                <a:ea typeface="楷体_GB2312" pitchFamily="49" charset="-122"/>
              </a:rPr>
              <a:t>、</a:t>
            </a:r>
            <a:r>
              <a:rPr lang="en-US" altLang="zh-CN" dirty="0">
                <a:latin typeface="Times New Roman" pitchFamily="18" charset="0"/>
                <a:ea typeface="楷体_GB2312" pitchFamily="49" charset="-122"/>
              </a:rPr>
              <a:t>HT200</a:t>
            </a:r>
            <a:r>
              <a:rPr lang="zh-CN" altLang="en-US" dirty="0">
                <a:latin typeface="Times New Roman" pitchFamily="18" charset="0"/>
                <a:ea typeface="楷体_GB2312" pitchFamily="49" charset="-122"/>
              </a:rPr>
              <a:t>、重要的齿轮可使用合金钢如</a:t>
            </a:r>
            <a:r>
              <a:rPr lang="en-US" altLang="zh-CN" dirty="0">
                <a:latin typeface="Times New Roman" pitchFamily="18" charset="0"/>
                <a:ea typeface="楷体_GB2312" pitchFamily="49" charset="-122"/>
              </a:rPr>
              <a:t>12Cr</a:t>
            </a:r>
            <a:r>
              <a:rPr lang="zh-CN" altLang="en-US" dirty="0">
                <a:latin typeface="Times New Roman" pitchFamily="18" charset="0"/>
                <a:ea typeface="楷体_GB2312" pitchFamily="49" charset="-122"/>
              </a:rPr>
              <a:t>、</a:t>
            </a:r>
            <a:r>
              <a:rPr lang="en-US" altLang="zh-CN" dirty="0">
                <a:latin typeface="Times New Roman" pitchFamily="18" charset="0"/>
                <a:ea typeface="楷体_GB2312" pitchFamily="49" charset="-122"/>
              </a:rPr>
              <a:t>40Cr</a:t>
            </a:r>
            <a:r>
              <a:rPr lang="zh-CN" altLang="en-US" dirty="0">
                <a:latin typeface="Times New Roman" pitchFamily="18" charset="0"/>
                <a:ea typeface="楷体_GB2312" pitchFamily="49" charset="-122"/>
              </a:rPr>
              <a:t>、 </a:t>
            </a:r>
            <a:r>
              <a:rPr lang="en-US" altLang="zh-CN" dirty="0">
                <a:latin typeface="Times New Roman" pitchFamily="18" charset="0"/>
                <a:ea typeface="楷体_GB2312" pitchFamily="49" charset="-122"/>
              </a:rPr>
              <a:t>35CrMo</a:t>
            </a:r>
          </a:p>
        </p:txBody>
      </p:sp>
      <p:sp>
        <p:nvSpPr>
          <p:cNvPr id="24578" name="Rectangle 2"/>
          <p:cNvSpPr>
            <a:spLocks noGrp="1" noChangeArrowheads="1"/>
          </p:cNvSpPr>
          <p:nvPr>
            <p:ph type="title"/>
          </p:nvPr>
        </p:nvSpPr>
        <p:spPr/>
        <p:txBody>
          <a:bodyPr/>
          <a:lstStyle/>
          <a:p>
            <a:pPr eaLnBrk="1" fontAlgn="auto" hangingPunct="1">
              <a:spcAft>
                <a:spcPts val="0"/>
              </a:spcAft>
              <a:defRPr/>
            </a:pPr>
            <a:r>
              <a:rPr lang="zh-CN" altLang="en-US">
                <a:solidFill>
                  <a:srgbClr val="FF0000"/>
                </a:solidFill>
                <a:effectLst>
                  <a:outerShdw blurRad="38100" dist="38100" dir="2700000" algn="tl">
                    <a:srgbClr val="000000"/>
                  </a:outerShdw>
                </a:effectLst>
                <a:ea typeface="楷体_GB2312" pitchFamily="49" charset="-122"/>
              </a:rPr>
              <a:t>链轮</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离心压缩机</a:t>
            </a:r>
          </a:p>
        </p:txBody>
      </p:sp>
      <p:pic>
        <p:nvPicPr>
          <p:cNvPr id="74755" name="Picture 3" descr="C:\Users\Dell\Desktop\u=2616791251,3339993585&amp;fm=27&amp;gp=0.jpg"/>
          <p:cNvPicPr>
            <a:picLocks noChangeAspect="1" noChangeArrowheads="1"/>
          </p:cNvPicPr>
          <p:nvPr/>
        </p:nvPicPr>
        <p:blipFill>
          <a:blip r:embed="rId2"/>
          <a:srcRect/>
          <a:stretch>
            <a:fillRect/>
          </a:stretch>
        </p:blipFill>
        <p:spPr bwMode="auto">
          <a:xfrm>
            <a:off x="35496" y="1928802"/>
            <a:ext cx="4539614" cy="3804454"/>
          </a:xfrm>
          <a:prstGeom prst="rect">
            <a:avLst/>
          </a:prstGeom>
          <a:noFill/>
        </p:spPr>
      </p:pic>
      <p:pic>
        <p:nvPicPr>
          <p:cNvPr id="6" name="图片 5">
            <a:extLst>
              <a:ext uri="{FF2B5EF4-FFF2-40B4-BE49-F238E27FC236}">
                <a16:creationId xmlns:a16="http://schemas.microsoft.com/office/drawing/2014/main" id="{59D51931-4F73-4146-B359-81A5F9637301}"/>
              </a:ext>
            </a:extLst>
          </p:cNvPr>
          <p:cNvPicPr>
            <a:picLocks noChangeAspect="1"/>
          </p:cNvPicPr>
          <p:nvPr/>
        </p:nvPicPr>
        <p:blipFill rotWithShape="1">
          <a:blip r:embed="rId3">
            <a:extLst>
              <a:ext uri="{28A0092B-C50C-407E-A947-70E740481C1C}">
                <a14:useLocalDpi xmlns:a14="http://schemas.microsoft.com/office/drawing/2010/main" val="0"/>
              </a:ext>
            </a:extLst>
          </a:blip>
          <a:srcRect l="9071" t="13608" r="2478" b="3233"/>
          <a:stretch/>
        </p:blipFill>
        <p:spPr>
          <a:xfrm>
            <a:off x="4543197" y="1988841"/>
            <a:ext cx="4493299" cy="316835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457200" y="1600200"/>
            <a:ext cx="8229600" cy="1684338"/>
          </a:xfrm>
        </p:spPr>
        <p:txBody>
          <a:bodyPr>
            <a:normAutofit/>
          </a:bodyPr>
          <a:lstStyle/>
          <a:p>
            <a:pPr marL="365760" indent="-256032" eaLnBrk="1" fontAlgn="auto" hangingPunct="1">
              <a:spcAft>
                <a:spcPts val="0"/>
              </a:spcAft>
              <a:buFont typeface="Wingdings 3"/>
              <a:buChar char=""/>
              <a:defRPr/>
            </a:pPr>
            <a:r>
              <a:rPr lang="zh-CN" altLang="en-US" b="1">
                <a:effectLst>
                  <a:outerShdw blurRad="38100" dist="38100" dir="2700000" algn="tl">
                    <a:srgbClr val="FFFFFF"/>
                  </a:outerShdw>
                </a:effectLst>
                <a:ea typeface="楷体_GB2312" pitchFamily="49" charset="-122"/>
              </a:rPr>
              <a:t>增大两轮的中心距</a:t>
            </a:r>
          </a:p>
          <a:p>
            <a:pPr marL="365760" indent="-256032" eaLnBrk="1" fontAlgn="auto" hangingPunct="1">
              <a:spcAft>
                <a:spcPts val="0"/>
              </a:spcAft>
              <a:buFont typeface="Wingdings 3"/>
              <a:buChar char=""/>
              <a:defRPr/>
            </a:pPr>
            <a:r>
              <a:rPr lang="zh-CN" altLang="en-US" b="1">
                <a:effectLst>
                  <a:outerShdw blurRad="38100" dist="38100" dir="2700000" algn="tl">
                    <a:srgbClr val="FFFFFF"/>
                  </a:outerShdw>
                </a:effectLst>
                <a:ea typeface="楷体_GB2312" pitchFamily="49" charset="-122"/>
              </a:rPr>
              <a:t>用张紧装置张紧</a:t>
            </a:r>
          </a:p>
        </p:txBody>
      </p:sp>
      <p:sp>
        <p:nvSpPr>
          <p:cNvPr id="27650" name="Rectangle 2"/>
          <p:cNvSpPr>
            <a:spLocks noGrp="1" noChangeArrowheads="1"/>
          </p:cNvSpPr>
          <p:nvPr>
            <p:ph type="title"/>
          </p:nvPr>
        </p:nvSpPr>
        <p:spPr/>
        <p:txBody>
          <a:bodyPr/>
          <a:lstStyle/>
          <a:p>
            <a:pPr eaLnBrk="1" fontAlgn="auto" hangingPunct="1">
              <a:spcAft>
                <a:spcPts val="0"/>
              </a:spcAft>
              <a:defRPr/>
            </a:pPr>
            <a:r>
              <a:rPr kumimoji="1" lang="zh-CN" altLang="en-US">
                <a:solidFill>
                  <a:srgbClr val="FF0000"/>
                </a:solidFill>
                <a:effectLst>
                  <a:outerShdw blurRad="38100" dist="38100" dir="2700000" algn="tl">
                    <a:srgbClr val="000000"/>
                  </a:outerShdw>
                </a:effectLst>
                <a:ea typeface="楷体_GB2312" pitchFamily="49" charset="-122"/>
              </a:rPr>
              <a:t>链传动张紧装置</a:t>
            </a:r>
          </a:p>
        </p:txBody>
      </p:sp>
      <p:pic>
        <p:nvPicPr>
          <p:cNvPr id="32772" name="Picture 4"/>
          <p:cNvPicPr>
            <a:picLocks noChangeAspect="1" noChangeArrowheads="1"/>
          </p:cNvPicPr>
          <p:nvPr/>
        </p:nvPicPr>
        <p:blipFill>
          <a:blip r:embed="rId2"/>
          <a:srcRect/>
          <a:stretch>
            <a:fillRect/>
          </a:stretch>
        </p:blipFill>
        <p:spPr bwMode="auto">
          <a:xfrm>
            <a:off x="1042988" y="3141663"/>
            <a:ext cx="7143750" cy="2871787"/>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A7A78220-A607-457F-90E6-5470572AE1F4}"/>
              </a:ext>
            </a:extLst>
          </p:cNvPr>
          <p:cNvSpPr>
            <a:spLocks noChangeArrowheads="1"/>
          </p:cNvSpPr>
          <p:nvPr/>
        </p:nvSpPr>
        <p:spPr bwMode="auto">
          <a:xfrm>
            <a:off x="609600" y="554038"/>
            <a:ext cx="2117887"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pPr>
            <a:r>
              <a:rPr kumimoji="1" lang="zh-CN" altLang="en-US" sz="2400" b="1" dirty="0">
                <a:solidFill>
                  <a:srgbClr val="CC3300"/>
                </a:solidFill>
                <a:latin typeface="Times New Roman" panose="02020603050405020304" pitchFamily="18" charset="0"/>
              </a:rPr>
              <a:t> 链传动的润滑</a:t>
            </a:r>
          </a:p>
        </p:txBody>
      </p:sp>
      <p:sp>
        <p:nvSpPr>
          <p:cNvPr id="130051" name="Rectangle 3">
            <a:extLst>
              <a:ext uri="{FF2B5EF4-FFF2-40B4-BE49-F238E27FC236}">
                <a16:creationId xmlns:a16="http://schemas.microsoft.com/office/drawing/2014/main" id="{1E6DD2D5-F08F-4CB0-AE20-75BBA679AEDF}"/>
              </a:ext>
            </a:extLst>
          </p:cNvPr>
          <p:cNvSpPr>
            <a:spLocks noChangeArrowheads="1"/>
          </p:cNvSpPr>
          <p:nvPr/>
        </p:nvSpPr>
        <p:spPr bwMode="auto">
          <a:xfrm>
            <a:off x="1993900" y="2651125"/>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3399"/>
                </a:solidFill>
                <a:latin typeface="黑体" panose="02010609060101010101" pitchFamily="49" charset="-122"/>
                <a:ea typeface="黑体" panose="02010609060101010101" pitchFamily="49" charset="-122"/>
              </a:rPr>
              <a:t>油壶加油</a:t>
            </a:r>
          </a:p>
        </p:txBody>
      </p:sp>
      <p:sp>
        <p:nvSpPr>
          <p:cNvPr id="130052" name="Rectangle 4">
            <a:extLst>
              <a:ext uri="{FF2B5EF4-FFF2-40B4-BE49-F238E27FC236}">
                <a16:creationId xmlns:a16="http://schemas.microsoft.com/office/drawing/2014/main" id="{835BA7E9-6F2A-49E9-ACB5-C2FB5EF006F0}"/>
              </a:ext>
            </a:extLst>
          </p:cNvPr>
          <p:cNvSpPr>
            <a:spLocks noChangeArrowheads="1"/>
          </p:cNvSpPr>
          <p:nvPr/>
        </p:nvSpPr>
        <p:spPr bwMode="auto">
          <a:xfrm>
            <a:off x="4724400" y="2651125"/>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3399"/>
                </a:solidFill>
                <a:latin typeface="黑体" panose="02010609060101010101" pitchFamily="49" charset="-122"/>
                <a:ea typeface="黑体" panose="02010609060101010101" pitchFamily="49" charset="-122"/>
              </a:rPr>
              <a:t>油浴润滑</a:t>
            </a:r>
          </a:p>
        </p:txBody>
      </p:sp>
      <p:sp>
        <p:nvSpPr>
          <p:cNvPr id="130054" name="Rectangle 6">
            <a:extLst>
              <a:ext uri="{FF2B5EF4-FFF2-40B4-BE49-F238E27FC236}">
                <a16:creationId xmlns:a16="http://schemas.microsoft.com/office/drawing/2014/main" id="{DA1CD722-26D0-41A5-A752-DF0B5E3E1E62}"/>
              </a:ext>
            </a:extLst>
          </p:cNvPr>
          <p:cNvSpPr>
            <a:spLocks noChangeArrowheads="1"/>
          </p:cNvSpPr>
          <p:nvPr/>
        </p:nvSpPr>
        <p:spPr bwMode="auto">
          <a:xfrm>
            <a:off x="4821238" y="53054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3399"/>
                </a:solidFill>
                <a:latin typeface="黑体" panose="02010609060101010101" pitchFamily="49" charset="-122"/>
                <a:ea typeface="黑体" panose="02010609060101010101" pitchFamily="49" charset="-122"/>
              </a:rPr>
              <a:t>油泵</a:t>
            </a:r>
          </a:p>
        </p:txBody>
      </p:sp>
      <p:pic>
        <p:nvPicPr>
          <p:cNvPr id="130056" name="Picture 8" descr="d8 副本">
            <a:extLst>
              <a:ext uri="{FF2B5EF4-FFF2-40B4-BE49-F238E27FC236}">
                <a16:creationId xmlns:a16="http://schemas.microsoft.com/office/drawing/2014/main" id="{32F03CCB-9145-44AC-A762-C92FBCFC9092}"/>
              </a:ext>
            </a:extLst>
          </p:cNvPr>
          <p:cNvPicPr>
            <a:picLocks noChangeAspect="1" noChangeArrowheads="1"/>
          </p:cNvPicPr>
          <p:nvPr/>
        </p:nvPicPr>
        <p:blipFill>
          <a:blip r:embed="rId2">
            <a:lum bright="24000" contrast="42000"/>
            <a:extLst>
              <a:ext uri="{28A0092B-C50C-407E-A947-70E740481C1C}">
                <a14:useLocalDpi xmlns:a14="http://schemas.microsoft.com/office/drawing/2010/main" val="0"/>
              </a:ext>
            </a:extLst>
          </a:blip>
          <a:srcRect/>
          <a:stretch>
            <a:fillRect/>
          </a:stretch>
        </p:blipFill>
        <p:spPr bwMode="auto">
          <a:xfrm>
            <a:off x="1219200" y="1217613"/>
            <a:ext cx="26939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7" name="Picture 9" descr="d9 副本">
            <a:extLst>
              <a:ext uri="{FF2B5EF4-FFF2-40B4-BE49-F238E27FC236}">
                <a16:creationId xmlns:a16="http://schemas.microsoft.com/office/drawing/2014/main" id="{8BC79923-60A4-4601-AC2B-56ECD2ACCF7F}"/>
              </a:ext>
            </a:extLst>
          </p:cNvPr>
          <p:cNvPicPr>
            <a:picLocks noChangeAspect="1" noChangeArrowheads="1"/>
          </p:cNvPicPr>
          <p:nvPr/>
        </p:nvPicPr>
        <p:blipFill>
          <a:blip r:embed="rId3">
            <a:lum bright="24000" contrast="48000"/>
            <a:extLst>
              <a:ext uri="{28A0092B-C50C-407E-A947-70E740481C1C}">
                <a14:useLocalDpi xmlns:a14="http://schemas.microsoft.com/office/drawing/2010/main" val="0"/>
              </a:ext>
            </a:extLst>
          </a:blip>
          <a:srcRect/>
          <a:stretch>
            <a:fillRect/>
          </a:stretch>
        </p:blipFill>
        <p:spPr bwMode="auto">
          <a:xfrm>
            <a:off x="4267200" y="1173163"/>
            <a:ext cx="1905000"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9" name="Picture 11" descr="d11 副本">
            <a:extLst>
              <a:ext uri="{FF2B5EF4-FFF2-40B4-BE49-F238E27FC236}">
                <a16:creationId xmlns:a16="http://schemas.microsoft.com/office/drawing/2014/main" id="{2590F0DC-27F5-4E5E-A134-69C999F2364F}"/>
              </a:ext>
            </a:extLst>
          </p:cNvPr>
          <p:cNvPicPr>
            <a:picLocks noChangeAspect="1" noChangeArrowheads="1"/>
          </p:cNvPicPr>
          <p:nvPr/>
        </p:nvPicPr>
        <p:blipFill>
          <a:blip r:embed="rId4">
            <a:lum bright="18000" contrast="42000"/>
            <a:extLst>
              <a:ext uri="{28A0092B-C50C-407E-A947-70E740481C1C}">
                <a14:useLocalDpi xmlns:a14="http://schemas.microsoft.com/office/drawing/2010/main" val="0"/>
              </a:ext>
            </a:extLst>
          </a:blip>
          <a:srcRect/>
          <a:stretch>
            <a:fillRect/>
          </a:stretch>
        </p:blipFill>
        <p:spPr bwMode="auto">
          <a:xfrm>
            <a:off x="3995738" y="3644900"/>
            <a:ext cx="2435225"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61" name="Rectangle 13">
            <a:extLst>
              <a:ext uri="{FF2B5EF4-FFF2-40B4-BE49-F238E27FC236}">
                <a16:creationId xmlns:a16="http://schemas.microsoft.com/office/drawing/2014/main" id="{88113F76-12BC-4001-AC56-BE1200F90F54}"/>
              </a:ext>
            </a:extLst>
          </p:cNvPr>
          <p:cNvSpPr>
            <a:spLocks noChangeArrowheads="1"/>
          </p:cNvSpPr>
          <p:nvPr/>
        </p:nvSpPr>
        <p:spPr bwMode="auto">
          <a:xfrm>
            <a:off x="1785938" y="526415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3399"/>
                </a:solidFill>
                <a:latin typeface="黑体" panose="02010609060101010101" pitchFamily="49" charset="-122"/>
                <a:ea typeface="黑体" panose="02010609060101010101" pitchFamily="49" charset="-122"/>
              </a:rPr>
              <a:t>飞溅润滑</a:t>
            </a:r>
          </a:p>
        </p:txBody>
      </p:sp>
      <p:pic>
        <p:nvPicPr>
          <p:cNvPr id="130062" name="Picture 14" descr="d10 副本">
            <a:extLst>
              <a:ext uri="{FF2B5EF4-FFF2-40B4-BE49-F238E27FC236}">
                <a16:creationId xmlns:a16="http://schemas.microsoft.com/office/drawing/2014/main" id="{702D3864-EC31-48C7-A738-59E9D24DE156}"/>
              </a:ext>
            </a:extLst>
          </p:cNvPr>
          <p:cNvPicPr>
            <a:picLocks noChangeAspect="1" noChangeArrowheads="1"/>
          </p:cNvPicPr>
          <p:nvPr/>
        </p:nvPicPr>
        <p:blipFill>
          <a:blip r:embed="rId5">
            <a:lum bright="24000" contrast="24000"/>
            <a:extLst>
              <a:ext uri="{28A0092B-C50C-407E-A947-70E740481C1C}">
                <a14:useLocalDpi xmlns:a14="http://schemas.microsoft.com/office/drawing/2010/main" val="0"/>
              </a:ext>
            </a:extLst>
          </a:blip>
          <a:srcRect/>
          <a:stretch>
            <a:fillRect/>
          </a:stretch>
        </p:blipFill>
        <p:spPr bwMode="auto">
          <a:xfrm>
            <a:off x="1163638" y="3736975"/>
            <a:ext cx="22098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dissolve">
                                      <p:cBhvr>
                                        <p:cTn id="7" dur="500"/>
                                        <p:tgtEl>
                                          <p:spTgt spid="130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0056"/>
                                        </p:tgtEl>
                                        <p:attrNameLst>
                                          <p:attrName>style.visibility</p:attrName>
                                        </p:attrNameLst>
                                      </p:cBhvr>
                                      <p:to>
                                        <p:strVal val="visible"/>
                                      </p:to>
                                    </p:set>
                                    <p:animEffect transition="in" filter="dissolve">
                                      <p:cBhvr>
                                        <p:cTn id="12" dur="500"/>
                                        <p:tgtEl>
                                          <p:spTgt spid="130056"/>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30051"/>
                                        </p:tgtEl>
                                        <p:attrNameLst>
                                          <p:attrName>style.visibility</p:attrName>
                                        </p:attrNameLst>
                                      </p:cBhvr>
                                      <p:to>
                                        <p:strVal val="visible"/>
                                      </p:to>
                                    </p:set>
                                    <p:animEffect transition="in" filter="dissolve">
                                      <p:cBhvr>
                                        <p:cTn id="16" dur="500"/>
                                        <p:tgtEl>
                                          <p:spTgt spid="1300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130057"/>
                                        </p:tgtEl>
                                        <p:attrNameLst>
                                          <p:attrName>style.visibility</p:attrName>
                                        </p:attrNameLst>
                                      </p:cBhvr>
                                      <p:to>
                                        <p:strVal val="visible"/>
                                      </p:to>
                                    </p:set>
                                    <p:animEffect transition="in" filter="dissolve">
                                      <p:cBhvr>
                                        <p:cTn id="21" dur="500"/>
                                        <p:tgtEl>
                                          <p:spTgt spid="130057"/>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0052"/>
                                        </p:tgtEl>
                                        <p:attrNameLst>
                                          <p:attrName>style.visibility</p:attrName>
                                        </p:attrNameLst>
                                      </p:cBhvr>
                                      <p:to>
                                        <p:strVal val="visible"/>
                                      </p:to>
                                    </p:set>
                                    <p:animEffect transition="in" filter="dissolve">
                                      <p:cBhvr>
                                        <p:cTn id="25" dur="500"/>
                                        <p:tgtEl>
                                          <p:spTgt spid="13005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130059"/>
                                        </p:tgtEl>
                                        <p:attrNameLst>
                                          <p:attrName>style.visibility</p:attrName>
                                        </p:attrNameLst>
                                      </p:cBhvr>
                                      <p:to>
                                        <p:strVal val="visible"/>
                                      </p:to>
                                    </p:set>
                                    <p:animEffect transition="in" filter="dissolve">
                                      <p:cBhvr>
                                        <p:cTn id="30" dur="500"/>
                                        <p:tgtEl>
                                          <p:spTgt spid="130059"/>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30054"/>
                                        </p:tgtEl>
                                        <p:attrNameLst>
                                          <p:attrName>style.visibility</p:attrName>
                                        </p:attrNameLst>
                                      </p:cBhvr>
                                      <p:to>
                                        <p:strVal val="visible"/>
                                      </p:to>
                                    </p:set>
                                    <p:animEffect transition="in" filter="dissolve">
                                      <p:cBhvr>
                                        <p:cTn id="34" dur="500"/>
                                        <p:tgtEl>
                                          <p:spTgt spid="13005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130062"/>
                                        </p:tgtEl>
                                        <p:attrNameLst>
                                          <p:attrName>style.visibility</p:attrName>
                                        </p:attrNameLst>
                                      </p:cBhvr>
                                      <p:to>
                                        <p:strVal val="visible"/>
                                      </p:to>
                                    </p:set>
                                    <p:animEffect transition="in" filter="dissolve">
                                      <p:cBhvr>
                                        <p:cTn id="39" dur="500"/>
                                        <p:tgtEl>
                                          <p:spTgt spid="130062"/>
                                        </p:tgtEl>
                                      </p:cBhvr>
                                    </p:animEffect>
                                  </p:childTnLst>
                                </p:cTn>
                              </p:par>
                            </p:childTnLst>
                          </p:cTn>
                        </p:par>
                        <p:par>
                          <p:cTn id="40" fill="hold" nodeType="afterGroup">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130061"/>
                                        </p:tgtEl>
                                        <p:attrNameLst>
                                          <p:attrName>style.visibility</p:attrName>
                                        </p:attrNameLst>
                                      </p:cBhvr>
                                      <p:to>
                                        <p:strVal val="visible"/>
                                      </p:to>
                                    </p:set>
                                    <p:animEffect transition="in" filter="dissolve">
                                      <p:cBhvr>
                                        <p:cTn id="43" dur="500"/>
                                        <p:tgtEl>
                                          <p:spTgt spid="130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utoUpdateAnimBg="0"/>
      <p:bldP spid="130051" grpId="0" autoUpdateAnimBg="0"/>
      <p:bldP spid="130052" grpId="0" autoUpdateAnimBg="0"/>
      <p:bldP spid="130054" grpId="0" autoUpdateAnimBg="0"/>
      <p:bldP spid="13006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p:txBody>
          <a:bodyPr/>
          <a:lstStyle/>
          <a:p>
            <a:pPr eaLnBrk="1" hangingPunct="1">
              <a:lnSpc>
                <a:spcPct val="90000"/>
              </a:lnSpc>
            </a:pPr>
            <a:r>
              <a:rPr lang="zh-CN" altLang="en-US" sz="3200" dirty="0">
                <a:latin typeface="Times New Roman" pitchFamily="18" charset="0"/>
                <a:ea typeface="楷体_GB2312" pitchFamily="49" charset="-122"/>
              </a:rPr>
              <a:t>机械由三部分组成</a:t>
            </a:r>
          </a:p>
          <a:p>
            <a:pPr lvl="1" eaLnBrk="1" hangingPunct="1">
              <a:lnSpc>
                <a:spcPct val="90000"/>
              </a:lnSpc>
              <a:buFont typeface="Wingdings" pitchFamily="2" charset="2"/>
              <a:buChar char="Ø"/>
            </a:pPr>
            <a:r>
              <a:rPr lang="zh-CN" altLang="en-US" sz="2800" dirty="0">
                <a:latin typeface="Times New Roman" pitchFamily="18" charset="0"/>
                <a:ea typeface="楷体_GB2312" pitchFamily="49" charset="-122"/>
              </a:rPr>
              <a:t>动力部分 为机械提供动力源，交流电动机，转速为</a:t>
            </a:r>
            <a:r>
              <a:rPr lang="en-US" altLang="zh-CN" sz="2800" dirty="0">
                <a:latin typeface="Times New Roman" pitchFamily="18" charset="0"/>
                <a:ea typeface="楷体_GB2312" pitchFamily="49" charset="-122"/>
              </a:rPr>
              <a:t>3000r/min </a:t>
            </a:r>
            <a:r>
              <a:rPr lang="zh-CN" altLang="en-US" sz="2800" dirty="0">
                <a:latin typeface="Times New Roman" pitchFamily="18" charset="0"/>
                <a:ea typeface="楷体_GB2312" pitchFamily="49" charset="-122"/>
              </a:rPr>
              <a:t>、</a:t>
            </a:r>
            <a:r>
              <a:rPr lang="en-US" altLang="zh-CN" sz="2800" dirty="0">
                <a:latin typeface="Times New Roman" pitchFamily="18" charset="0"/>
                <a:ea typeface="楷体_GB2312" pitchFamily="49" charset="-122"/>
              </a:rPr>
              <a:t>1500r/min</a:t>
            </a:r>
            <a:r>
              <a:rPr lang="zh-CN" altLang="en-US" sz="2800" dirty="0">
                <a:latin typeface="Times New Roman" pitchFamily="18" charset="0"/>
                <a:ea typeface="楷体_GB2312" pitchFamily="49" charset="-122"/>
              </a:rPr>
              <a:t>、 </a:t>
            </a:r>
            <a:r>
              <a:rPr lang="en-US" altLang="zh-CN" sz="2800" dirty="0">
                <a:latin typeface="Times New Roman" pitchFamily="18" charset="0"/>
                <a:ea typeface="楷体_GB2312" pitchFamily="49" charset="-122"/>
              </a:rPr>
              <a:t>1000r/min </a:t>
            </a:r>
            <a:r>
              <a:rPr lang="zh-CN" altLang="en-US" sz="2800" dirty="0">
                <a:latin typeface="Times New Roman" pitchFamily="18" charset="0"/>
                <a:ea typeface="楷体_GB2312" pitchFamily="49" charset="-122"/>
              </a:rPr>
              <a:t>、</a:t>
            </a:r>
            <a:r>
              <a:rPr lang="en-US" altLang="zh-CN" sz="2800" dirty="0">
                <a:latin typeface="Times New Roman" pitchFamily="18" charset="0"/>
                <a:ea typeface="楷体_GB2312" pitchFamily="49" charset="-122"/>
              </a:rPr>
              <a:t>750r/min</a:t>
            </a:r>
          </a:p>
          <a:p>
            <a:pPr lvl="1" eaLnBrk="1" hangingPunct="1">
              <a:lnSpc>
                <a:spcPct val="90000"/>
              </a:lnSpc>
              <a:buFont typeface="Wingdings" pitchFamily="2" charset="2"/>
              <a:buChar char="Ø"/>
            </a:pPr>
            <a:r>
              <a:rPr lang="zh-CN" altLang="en-US" sz="2800" dirty="0">
                <a:latin typeface="Times New Roman" pitchFamily="18" charset="0"/>
                <a:ea typeface="楷体_GB2312" pitchFamily="49" charset="-122"/>
              </a:rPr>
              <a:t>执行部分 直接完成生产所需的工艺动作</a:t>
            </a:r>
          </a:p>
          <a:p>
            <a:pPr lvl="1" eaLnBrk="1" hangingPunct="1">
              <a:lnSpc>
                <a:spcPct val="90000"/>
              </a:lnSpc>
              <a:buFont typeface="Wingdings" pitchFamily="2" charset="2"/>
              <a:buChar char="Ø"/>
            </a:pPr>
            <a:r>
              <a:rPr lang="zh-CN" altLang="en-US" sz="2800" dirty="0">
                <a:latin typeface="Times New Roman" pitchFamily="18" charset="0"/>
                <a:ea typeface="楷体_GB2312" pitchFamily="49" charset="-122"/>
              </a:rPr>
              <a:t>传动部分 将动力部分的功率和运动传递给执行部分的中间环节，把高速运动变成低速运动，把连续运动变成间歇运动，把小转矩变成大转矩</a:t>
            </a:r>
          </a:p>
        </p:txBody>
      </p:sp>
      <p:sp>
        <p:nvSpPr>
          <p:cNvPr id="3074" name="Rectangle 2"/>
          <p:cNvSpPr>
            <a:spLocks noGrp="1" noChangeArrowheads="1"/>
          </p:cNvSpPr>
          <p:nvPr>
            <p:ph type="title"/>
          </p:nvPr>
        </p:nvSpPr>
        <p:spPr/>
        <p:txBody>
          <a:bodyPr/>
          <a:lstStyle/>
          <a:p>
            <a:pPr eaLnBrk="1" fontAlgn="auto" hangingPunct="1">
              <a:spcAft>
                <a:spcPts val="0"/>
              </a:spcAft>
              <a:defRPr/>
            </a:pPr>
            <a:r>
              <a:rPr lang="zh-CN" altLang="en-US" dirty="0">
                <a:solidFill>
                  <a:srgbClr val="FF0000"/>
                </a:solidFill>
                <a:effectLst/>
                <a:latin typeface="Times New Roman" pitchFamily="18" charset="0"/>
                <a:ea typeface="楷体_GB2312" pitchFamily="49" charset="-122"/>
              </a:rPr>
              <a:t>机械的组成部分</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p:txBody>
          <a:bodyPr/>
          <a:lstStyle/>
          <a:p>
            <a:pPr eaLnBrk="1" hangingPunct="1">
              <a:lnSpc>
                <a:spcPct val="90000"/>
              </a:lnSpc>
            </a:pPr>
            <a:r>
              <a:rPr lang="zh-CN" altLang="en-US" dirty="0">
                <a:latin typeface="Times New Roman" pitchFamily="18" charset="0"/>
                <a:ea typeface="楷体_GB2312" pitchFamily="49" charset="-122"/>
              </a:rPr>
              <a:t>机械传动、液力传动、电力传动和磁力传动。其中机械传动最为常见</a:t>
            </a:r>
          </a:p>
          <a:p>
            <a:pPr eaLnBrk="1" hangingPunct="1">
              <a:lnSpc>
                <a:spcPct val="90000"/>
              </a:lnSpc>
            </a:pPr>
            <a:r>
              <a:rPr lang="zh-CN" altLang="en-US" dirty="0">
                <a:latin typeface="Times New Roman" pitchFamily="18" charset="0"/>
                <a:ea typeface="楷体_GB2312" pitchFamily="49" charset="-122"/>
              </a:rPr>
              <a:t>机械传动可分为</a:t>
            </a:r>
          </a:p>
          <a:p>
            <a:pPr lvl="1" eaLnBrk="1" hangingPunct="1">
              <a:lnSpc>
                <a:spcPct val="90000"/>
              </a:lnSpc>
              <a:buFont typeface="Wingdings" pitchFamily="2" charset="2"/>
              <a:buChar char="Ø"/>
            </a:pPr>
            <a:r>
              <a:rPr lang="zh-CN" altLang="en-US" dirty="0">
                <a:latin typeface="Times New Roman" pitchFamily="18" charset="0"/>
                <a:ea typeface="楷体_GB2312" pitchFamily="49" charset="-122"/>
              </a:rPr>
              <a:t>摩擦传动 依靠构件的接触面的摩擦力来传递动力和运动的，如带传动</a:t>
            </a:r>
          </a:p>
          <a:p>
            <a:pPr lvl="1" eaLnBrk="1" hangingPunct="1">
              <a:lnSpc>
                <a:spcPct val="90000"/>
              </a:lnSpc>
              <a:buFont typeface="Wingdings" pitchFamily="2" charset="2"/>
              <a:buChar char="Ø"/>
            </a:pPr>
            <a:r>
              <a:rPr lang="zh-CN" altLang="en-US" dirty="0">
                <a:latin typeface="Times New Roman" pitchFamily="18" charset="0"/>
                <a:ea typeface="楷体_GB2312" pitchFamily="49" charset="-122"/>
              </a:rPr>
              <a:t>啮合传动 依靠构件间的相互啮合传递动力和运动的，如齿轮传动、蜗杆传动</a:t>
            </a:r>
          </a:p>
        </p:txBody>
      </p:sp>
      <p:sp>
        <p:nvSpPr>
          <p:cNvPr id="4098" name="Rectangle 2"/>
          <p:cNvSpPr>
            <a:spLocks noGrp="1" noChangeArrowheads="1"/>
          </p:cNvSpPr>
          <p:nvPr>
            <p:ph type="title"/>
          </p:nvPr>
        </p:nvSpPr>
        <p:spPr/>
        <p:txBody>
          <a:bodyPr/>
          <a:lstStyle/>
          <a:p>
            <a:pPr eaLnBrk="1" fontAlgn="auto" hangingPunct="1">
              <a:spcAft>
                <a:spcPts val="0"/>
              </a:spcAft>
              <a:defRPr/>
            </a:pPr>
            <a:r>
              <a:rPr lang="zh-CN" altLang="en-US" dirty="0">
                <a:solidFill>
                  <a:srgbClr val="FF0000"/>
                </a:solidFill>
                <a:effectLst/>
                <a:latin typeface="Times New Roman" pitchFamily="18" charset="0"/>
                <a:ea typeface="楷体_GB2312" pitchFamily="49" charset="-122"/>
              </a:rPr>
              <a:t>传动部分的分类</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内容占位符 1"/>
          <p:cNvSpPr>
            <a:spLocks noGrp="1"/>
          </p:cNvSpPr>
          <p:nvPr>
            <p:ph idx="1"/>
          </p:nvPr>
        </p:nvSpPr>
        <p:spPr>
          <a:xfrm>
            <a:off x="428625" y="1428750"/>
            <a:ext cx="8229600" cy="4525963"/>
          </a:xfrm>
        </p:spPr>
        <p:txBody>
          <a:bodyPr/>
          <a:lstStyle/>
          <a:p>
            <a:pPr eaLnBrk="1" hangingPunct="1"/>
            <a:r>
              <a:rPr lang="zh-CN" altLang="en-US"/>
              <a:t>传动比，主动件的转速</a:t>
            </a:r>
            <a:r>
              <a:rPr lang="en-US" altLang="zh-CN"/>
              <a:t>n1</a:t>
            </a:r>
            <a:r>
              <a:rPr lang="zh-CN" altLang="en-US"/>
              <a:t>与被动件的转速比</a:t>
            </a:r>
            <a:r>
              <a:rPr lang="en-US" altLang="zh-CN"/>
              <a:t>n2</a:t>
            </a:r>
            <a:r>
              <a:rPr lang="zh-CN" altLang="en-US"/>
              <a:t>，大于</a:t>
            </a:r>
            <a:r>
              <a:rPr lang="en-US" altLang="zh-CN"/>
              <a:t>1</a:t>
            </a:r>
            <a:r>
              <a:rPr lang="zh-CN" altLang="en-US"/>
              <a:t>，为减速，小于</a:t>
            </a:r>
            <a:r>
              <a:rPr lang="en-US" altLang="zh-CN"/>
              <a:t>1</a:t>
            </a:r>
            <a:r>
              <a:rPr lang="zh-CN" altLang="en-US"/>
              <a:t>为增速，</a:t>
            </a:r>
            <a:endParaRPr lang="en-US" altLang="zh-CN"/>
          </a:p>
          <a:p>
            <a:pPr eaLnBrk="1" hangingPunct="1"/>
            <a:endParaRPr lang="en-US" altLang="zh-CN"/>
          </a:p>
          <a:p>
            <a:pPr eaLnBrk="1" hangingPunct="1"/>
            <a:endParaRPr lang="en-US" altLang="zh-CN"/>
          </a:p>
          <a:p>
            <a:pPr eaLnBrk="1" hangingPunct="1"/>
            <a:r>
              <a:rPr lang="zh-CN" altLang="en-US"/>
              <a:t>机械传动中，摩擦不可避免，输出的功率</a:t>
            </a:r>
            <a:r>
              <a:rPr lang="en-US" altLang="zh-CN"/>
              <a:t>P2</a:t>
            </a:r>
            <a:r>
              <a:rPr lang="zh-CN" altLang="en-US"/>
              <a:t>小于输入的功率</a:t>
            </a:r>
            <a:r>
              <a:rPr lang="en-US" altLang="zh-CN"/>
              <a:t>P1</a:t>
            </a:r>
            <a:r>
              <a:rPr lang="zh-CN" altLang="en-US"/>
              <a:t>，传动效率为</a:t>
            </a:r>
            <a:endParaRPr lang="en-US" altLang="zh-CN"/>
          </a:p>
          <a:p>
            <a:pPr eaLnBrk="1" hangingPunct="1"/>
            <a:endParaRPr lang="en-US" altLang="zh-CN"/>
          </a:p>
          <a:p>
            <a:pPr eaLnBrk="1" hangingPunct="1"/>
            <a:endParaRPr lang="en-US" altLang="zh-CN"/>
          </a:p>
          <a:p>
            <a:pPr eaLnBrk="1" hangingPunct="1"/>
            <a:r>
              <a:rPr lang="zh-CN" altLang="en-US"/>
              <a:t>扭矩与功率（</a:t>
            </a:r>
            <a:r>
              <a:rPr lang="en-US" altLang="zh-CN"/>
              <a:t>kW</a:t>
            </a:r>
            <a:r>
              <a:rPr lang="zh-CN" altLang="en-US"/>
              <a:t>）和转速（</a:t>
            </a:r>
            <a:r>
              <a:rPr lang="en-US" altLang="zh-CN"/>
              <a:t>rpm</a:t>
            </a:r>
            <a:r>
              <a:rPr lang="zh-CN" altLang="en-US"/>
              <a:t>）的关系</a:t>
            </a:r>
          </a:p>
        </p:txBody>
      </p:sp>
      <p:sp>
        <p:nvSpPr>
          <p:cNvPr id="3" name="标题 2"/>
          <p:cNvSpPr>
            <a:spLocks noGrp="1"/>
          </p:cNvSpPr>
          <p:nvPr>
            <p:ph type="title"/>
          </p:nvPr>
        </p:nvSpPr>
        <p:spPr/>
        <p:txBody>
          <a:bodyPr/>
          <a:lstStyle/>
          <a:p>
            <a:pPr eaLnBrk="1" hangingPunct="1">
              <a:defRPr/>
            </a:pPr>
            <a:endParaRPr lang="zh-CN" altLang="en-US"/>
          </a:p>
        </p:txBody>
      </p:sp>
      <p:graphicFrame>
        <p:nvGraphicFramePr>
          <p:cNvPr id="1026" name="Object 2"/>
          <p:cNvGraphicFramePr>
            <a:graphicFrameLocks noChangeAspect="1"/>
          </p:cNvGraphicFramePr>
          <p:nvPr/>
        </p:nvGraphicFramePr>
        <p:xfrm>
          <a:off x="3786188" y="2285992"/>
          <a:ext cx="1285875" cy="1041400"/>
        </p:xfrm>
        <a:graphic>
          <a:graphicData uri="http://schemas.openxmlformats.org/presentationml/2006/ole">
            <mc:AlternateContent xmlns:mc="http://schemas.openxmlformats.org/markup-compatibility/2006">
              <mc:Choice xmlns:v="urn:schemas-microsoft-com:vml" Requires="v">
                <p:oleObj spid="_x0000_s1068" name="Equation" r:id="rId3" imgW="533160" imgH="431640" progId="Equation.DSMT4">
                  <p:embed/>
                </p:oleObj>
              </mc:Choice>
              <mc:Fallback>
                <p:oleObj name="Equation" r:id="rId3" imgW="53316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188" y="2285992"/>
                        <a:ext cx="1285875"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3714750" y="4214813"/>
          <a:ext cx="1958975" cy="938212"/>
        </p:xfrm>
        <a:graphic>
          <a:graphicData uri="http://schemas.openxmlformats.org/presentationml/2006/ole">
            <mc:AlternateContent xmlns:mc="http://schemas.openxmlformats.org/markup-compatibility/2006">
              <mc:Choice xmlns:v="urn:schemas-microsoft-com:vml" Requires="v">
                <p:oleObj spid="_x0000_s1069" name="Equation" r:id="rId5" imgW="901440" imgH="431640" progId="Equation.DSMT4">
                  <p:embed/>
                </p:oleObj>
              </mc:Choice>
              <mc:Fallback>
                <p:oleObj name="Equation" r:id="rId5" imgW="90144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50" y="4214813"/>
                        <a:ext cx="1958975" cy="93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3124200" y="5613400"/>
          <a:ext cx="3284538" cy="855663"/>
        </p:xfrm>
        <a:graphic>
          <a:graphicData uri="http://schemas.openxmlformats.org/presentationml/2006/ole">
            <mc:AlternateContent xmlns:mc="http://schemas.openxmlformats.org/markup-compatibility/2006">
              <mc:Choice xmlns:v="urn:schemas-microsoft-com:vml" Requires="v">
                <p:oleObj spid="_x0000_s1070" name="Equation" r:id="rId7" imgW="1511280" imgH="393480" progId="Equation.DSMT4">
                  <p:embed/>
                </p:oleObj>
              </mc:Choice>
              <mc:Fallback>
                <p:oleObj name="Equation" r:id="rId7" imgW="1511280" imgH="39348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5613400"/>
                        <a:ext cx="3284538" cy="85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457200" y="1600200"/>
            <a:ext cx="3898900" cy="4492625"/>
          </a:xfrm>
        </p:spPr>
        <p:txBody>
          <a:bodyPr/>
          <a:lstStyle/>
          <a:p>
            <a:pPr eaLnBrk="1" hangingPunct="1"/>
            <a:r>
              <a:rPr lang="zh-CN" altLang="en-US" dirty="0">
                <a:latin typeface="Times New Roman" pitchFamily="18" charset="0"/>
                <a:ea typeface="楷体_GB2312" pitchFamily="49" charset="-122"/>
              </a:rPr>
              <a:t>带传动是由两个带轮（主动轮和从动轮）和一根紧绕在两轮上的传动带组成，靠带与带轮接触面之间的摩擦力来传递运动和动力的一种挠性摩擦传动。 </a:t>
            </a:r>
          </a:p>
        </p:txBody>
      </p:sp>
      <p:sp>
        <p:nvSpPr>
          <p:cNvPr id="5122" name="Rectangle 2"/>
          <p:cNvSpPr>
            <a:spLocks noGrp="1" noChangeArrowheads="1"/>
          </p:cNvSpPr>
          <p:nvPr>
            <p:ph type="title"/>
          </p:nvPr>
        </p:nvSpPr>
        <p:spPr/>
        <p:txBody>
          <a:bodyPr/>
          <a:lstStyle/>
          <a:p>
            <a:pPr eaLnBrk="1" fontAlgn="auto" hangingPunct="1">
              <a:spcAft>
                <a:spcPts val="0"/>
              </a:spcAft>
              <a:defRPr/>
            </a:pPr>
            <a:r>
              <a:rPr lang="zh-CN" altLang="en-US" dirty="0">
                <a:solidFill>
                  <a:srgbClr val="FF0000"/>
                </a:solidFill>
                <a:effectLst/>
                <a:latin typeface="Times New Roman" pitchFamily="18" charset="0"/>
                <a:ea typeface="楷体_GB2312" pitchFamily="49" charset="-122"/>
              </a:rPr>
              <a:t>带传动</a:t>
            </a:r>
          </a:p>
        </p:txBody>
      </p:sp>
      <p:pic>
        <p:nvPicPr>
          <p:cNvPr id="14340" name="Picture 4"/>
          <p:cNvPicPr>
            <a:picLocks noChangeAspect="1" noChangeArrowheads="1"/>
          </p:cNvPicPr>
          <p:nvPr/>
        </p:nvPicPr>
        <p:blipFill>
          <a:blip r:embed="rId2"/>
          <a:srcRect/>
          <a:stretch>
            <a:fillRect/>
          </a:stretch>
        </p:blipFill>
        <p:spPr bwMode="auto">
          <a:xfrm>
            <a:off x="4572000" y="3019424"/>
            <a:ext cx="4311650" cy="3563938"/>
          </a:xfrm>
          <a:prstGeom prst="rect">
            <a:avLst/>
          </a:prstGeom>
          <a:noFill/>
          <a:ln w="9525">
            <a:noFill/>
            <a:miter lim="800000"/>
            <a:headEnd/>
            <a:tailEnd/>
          </a:ln>
        </p:spPr>
      </p:pic>
      <p:pic>
        <p:nvPicPr>
          <p:cNvPr id="4" name="图片 3">
            <a:extLst>
              <a:ext uri="{FF2B5EF4-FFF2-40B4-BE49-F238E27FC236}">
                <a16:creationId xmlns:a16="http://schemas.microsoft.com/office/drawing/2014/main" id="{B5595E73-A57A-4718-9241-3D876524C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532" y="254844"/>
            <a:ext cx="3892386" cy="26212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内容占位符 1"/>
          <p:cNvSpPr>
            <a:spLocks noGrp="1"/>
          </p:cNvSpPr>
          <p:nvPr>
            <p:ph idx="1"/>
          </p:nvPr>
        </p:nvSpPr>
        <p:spPr/>
        <p:txBody>
          <a:bodyPr/>
          <a:lstStyle/>
          <a:p>
            <a:pPr eaLnBrk="1" hangingPunct="1"/>
            <a:endParaRPr lang="zh-CN" altLang="en-US"/>
          </a:p>
        </p:txBody>
      </p:sp>
      <p:sp>
        <p:nvSpPr>
          <p:cNvPr id="3" name="标题 2"/>
          <p:cNvSpPr>
            <a:spLocks noGrp="1"/>
          </p:cNvSpPr>
          <p:nvPr>
            <p:ph type="title"/>
          </p:nvPr>
        </p:nvSpPr>
        <p:spPr/>
        <p:txBody>
          <a:bodyPr/>
          <a:lstStyle/>
          <a:p>
            <a:pPr eaLnBrk="1" fontAlgn="auto" hangingPunct="1">
              <a:spcAft>
                <a:spcPts val="0"/>
              </a:spcAft>
              <a:defRPr/>
            </a:pPr>
            <a:endParaRPr lang="zh-CN" altLang="en-US"/>
          </a:p>
        </p:txBody>
      </p:sp>
      <p:pic>
        <p:nvPicPr>
          <p:cNvPr id="2053" name="Picture 3" descr="C:\Users\Dell\Desktop\mp62770396_1457576623518_6.gif"/>
          <p:cNvPicPr>
            <a:picLocks noChangeAspect="1" noChangeArrowheads="1" noCrop="1"/>
          </p:cNvPicPr>
          <p:nvPr/>
        </p:nvPicPr>
        <p:blipFill>
          <a:blip r:embed="rId4"/>
          <a:srcRect/>
          <a:stretch>
            <a:fillRect/>
          </a:stretch>
        </p:blipFill>
        <p:spPr bwMode="auto">
          <a:xfrm>
            <a:off x="1000125" y="3143250"/>
            <a:ext cx="3257550" cy="3429000"/>
          </a:xfrm>
          <a:prstGeom prst="rect">
            <a:avLst/>
          </a:prstGeom>
          <a:noFill/>
          <a:ln w="9525">
            <a:noFill/>
            <a:miter lim="800000"/>
            <a:headEnd/>
            <a:tailEnd/>
          </a:ln>
        </p:spPr>
      </p:pic>
      <p:pic>
        <p:nvPicPr>
          <p:cNvPr id="2054" name="Picture 4" descr="C:\Users\Dell\Desktop\mp62770396_1457576623518_7.gif"/>
          <p:cNvPicPr>
            <a:picLocks noChangeAspect="1" noChangeArrowheads="1" noCrop="1"/>
          </p:cNvPicPr>
          <p:nvPr/>
        </p:nvPicPr>
        <p:blipFill>
          <a:blip r:embed="rId5"/>
          <a:srcRect/>
          <a:stretch>
            <a:fillRect/>
          </a:stretch>
        </p:blipFill>
        <p:spPr bwMode="auto">
          <a:xfrm>
            <a:off x="5072063" y="3143250"/>
            <a:ext cx="3257550" cy="3429000"/>
          </a:xfrm>
          <a:prstGeom prst="rect">
            <a:avLst/>
          </a:prstGeom>
          <a:noFill/>
          <a:ln w="9525">
            <a:noFill/>
            <a:miter lim="800000"/>
            <a:headEnd/>
            <a:tailEnd/>
          </a:ln>
        </p:spPr>
      </p:pic>
    </p:spTree>
    <p:controls>
      <mc:AlternateContent xmlns:mc="http://schemas.openxmlformats.org/markup-compatibility/2006">
        <mc:Choice xmlns:v="urn:schemas-microsoft-com:vml" Requires="v">
          <p:control spid="2064" r:id="rId2" imgW="6192661" imgH="2952902"/>
        </mc:Choice>
        <mc:Fallback>
          <p:control r:id="rId2" imgW="6192661" imgH="2952902">
            <p:pic>
              <p:nvPicPr>
                <p:cNvPr id="2" name="ShockwaveFlash1"/>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188913"/>
                  <a:ext cx="6192837" cy="2952750"/>
                </a:xfrm>
                <a:prstGeom prst="rect">
                  <a:avLst/>
                </a:prstGeom>
                <a:noFill/>
                <a:ln w="12700" cap="sq">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63491" name="Picture 3" descr="C:\Users\Dell\Desktop\u=3747322101,1331163335&amp;fm=27&amp;gp=0.jpg"/>
          <p:cNvPicPr>
            <a:picLocks noChangeAspect="1" noChangeArrowheads="1"/>
          </p:cNvPicPr>
          <p:nvPr/>
        </p:nvPicPr>
        <p:blipFill>
          <a:blip r:embed="rId2"/>
          <a:srcRect/>
          <a:stretch>
            <a:fillRect/>
          </a:stretch>
        </p:blipFill>
        <p:spPr bwMode="auto">
          <a:xfrm>
            <a:off x="214282" y="1928802"/>
            <a:ext cx="4762501" cy="3562350"/>
          </a:xfrm>
          <a:prstGeom prst="rect">
            <a:avLst/>
          </a:prstGeom>
          <a:noFill/>
        </p:spPr>
      </p:pic>
      <p:pic>
        <p:nvPicPr>
          <p:cNvPr id="63492" name="Picture 4" descr="C:\Users\Dell\Desktop\u=2055804700,1761483416&amp;fm=27&amp;gp=0.jpg"/>
          <p:cNvPicPr>
            <a:picLocks noChangeAspect="1" noChangeArrowheads="1"/>
          </p:cNvPicPr>
          <p:nvPr/>
        </p:nvPicPr>
        <p:blipFill>
          <a:blip r:embed="rId3"/>
          <a:srcRect/>
          <a:stretch>
            <a:fillRect/>
          </a:stretch>
        </p:blipFill>
        <p:spPr bwMode="auto">
          <a:xfrm>
            <a:off x="5000628" y="2000240"/>
            <a:ext cx="3810000" cy="3514725"/>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2061</TotalTime>
  <Words>1141</Words>
  <Application>Microsoft Office PowerPoint</Application>
  <PresentationFormat>全屏显示(4:3)</PresentationFormat>
  <Paragraphs>113</Paragraphs>
  <Slides>31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31</vt:i4>
      </vt:variant>
    </vt:vector>
  </HeadingPairs>
  <TitlesOfParts>
    <vt:vector size="45" baseType="lpstr">
      <vt:lpstr>黑体</vt:lpstr>
      <vt:lpstr>华文中宋</vt:lpstr>
      <vt:lpstr>宋体</vt:lpstr>
      <vt:lpstr>Arial</vt:lpstr>
      <vt:lpstr>Lucida Sans Unicode</vt:lpstr>
      <vt:lpstr>Times New Roman</vt:lpstr>
      <vt:lpstr>Verdana</vt:lpstr>
      <vt:lpstr>Wingdings</vt:lpstr>
      <vt:lpstr>Wingdings 2</vt:lpstr>
      <vt:lpstr>Wingdings 3</vt:lpstr>
      <vt:lpstr>聚合</vt:lpstr>
      <vt:lpstr>Equation</vt:lpstr>
      <vt:lpstr>BMP 图像</vt:lpstr>
      <vt:lpstr>位图图像</vt:lpstr>
      <vt:lpstr>第三篇 机械传动</vt:lpstr>
      <vt:lpstr>PowerPoint 演示文稿</vt:lpstr>
      <vt:lpstr>离心压缩机</vt:lpstr>
      <vt:lpstr>机械的组成部分</vt:lpstr>
      <vt:lpstr>传动部分的分类</vt:lpstr>
      <vt:lpstr>PowerPoint 演示文稿</vt:lpstr>
      <vt:lpstr>带传动</vt:lpstr>
      <vt:lpstr>PowerPoint 演示文稿</vt:lpstr>
      <vt:lpstr>PowerPoint 演示文稿</vt:lpstr>
      <vt:lpstr>传动带的分类</vt:lpstr>
      <vt:lpstr>PowerPoint 演示文稿</vt:lpstr>
      <vt:lpstr>带传动特点</vt:lpstr>
      <vt:lpstr>带传动特点</vt:lpstr>
      <vt:lpstr>V形带</vt:lpstr>
      <vt:lpstr>V形带轮</vt:lpstr>
      <vt:lpstr>V形带轮</vt:lpstr>
      <vt:lpstr>V形带轮</vt:lpstr>
      <vt:lpstr>PowerPoint 演示文稿</vt:lpstr>
      <vt:lpstr>PowerPoint 演示文稿</vt:lpstr>
      <vt:lpstr>PowerPoint 演示文稿</vt:lpstr>
      <vt:lpstr>同步齿形带传动</vt:lpstr>
      <vt:lpstr>PowerPoint 演示文稿</vt:lpstr>
      <vt:lpstr>链传动</vt:lpstr>
      <vt:lpstr>链传动的特点</vt:lpstr>
      <vt:lpstr>链条</vt:lpstr>
      <vt:lpstr>链条</vt:lpstr>
      <vt:lpstr>链轮</vt:lpstr>
      <vt:lpstr>PowerPoint 演示文稿</vt:lpstr>
      <vt:lpstr>链轮</vt:lpstr>
      <vt:lpstr>链传动张紧装置</vt:lpstr>
      <vt:lpstr>PowerPoint 演示文稿</vt:lpstr>
    </vt:vector>
  </TitlesOfParts>
  <Company>WWW.YlmF.CoM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机械传动与常用机构</dc:title>
  <dc:creator>雨林木风</dc:creator>
  <cp:lastModifiedBy>Jia Zg</cp:lastModifiedBy>
  <cp:revision>39</cp:revision>
  <dcterms:created xsi:type="dcterms:W3CDTF">2010-03-12T01:59:04Z</dcterms:created>
  <dcterms:modified xsi:type="dcterms:W3CDTF">2019-05-31T05:31:41Z</dcterms:modified>
</cp:coreProperties>
</file>